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4"/>
    <p:sldMasterId id="2147483867" r:id="rId5"/>
  </p:sldMasterIdLst>
  <p:notesMasterIdLst>
    <p:notesMasterId r:id="rId18"/>
  </p:notesMasterIdLst>
  <p:sldIdLst>
    <p:sldId id="263" r:id="rId6"/>
    <p:sldId id="257" r:id="rId7"/>
    <p:sldId id="292" r:id="rId8"/>
    <p:sldId id="284" r:id="rId9"/>
    <p:sldId id="296" r:id="rId10"/>
    <p:sldId id="298" r:id="rId11"/>
    <p:sldId id="299" r:id="rId12"/>
    <p:sldId id="300" r:id="rId13"/>
    <p:sldId id="279" r:id="rId14"/>
    <p:sldId id="285" r:id="rId15"/>
    <p:sldId id="261" r:id="rId16"/>
    <p:sldId id="275" r:id="rId17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9" userDrawn="1">
          <p15:clr>
            <a:srgbClr val="A4A3A4"/>
          </p15:clr>
        </p15:guide>
        <p15:guide id="2" orient="horz" pos="713" userDrawn="1">
          <p15:clr>
            <a:srgbClr val="A4A3A4"/>
          </p15:clr>
        </p15:guide>
        <p15:guide id="3" orient="horz" pos="1484" userDrawn="1">
          <p15:clr>
            <a:srgbClr val="A4A3A4"/>
          </p15:clr>
        </p15:guide>
        <p15:guide id="4" orient="horz" pos="1801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3162" userDrawn="1">
          <p15:clr>
            <a:srgbClr val="A4A3A4"/>
          </p15:clr>
        </p15:guide>
        <p15:guide id="7" pos="2472" userDrawn="1">
          <p15:clr>
            <a:srgbClr val="A4A3A4"/>
          </p15:clr>
        </p15:guide>
        <p15:guide id="8" pos="476">
          <p15:clr>
            <a:srgbClr val="A4A3A4"/>
          </p15:clr>
        </p15:guide>
        <p15:guide id="9" pos="5511" userDrawn="1">
          <p15:clr>
            <a:srgbClr val="A4A3A4"/>
          </p15:clr>
        </p15:guide>
        <p15:guide id="10" pos="54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ZIN, Elisabeth (HCC)" initials="DE(" lastIdx="16" clrIdx="0">
    <p:extLst>
      <p:ext uri="{19B8F6BF-5375-455C-9EA6-DF929625EA0E}">
        <p15:presenceInfo xmlns:p15="http://schemas.microsoft.com/office/powerpoint/2012/main" userId="S-1-5-21-27022435-3177379373-3347635678-100282" providerId="AD"/>
      </p:ext>
    </p:extLst>
  </p:cmAuthor>
  <p:cmAuthor id="2" name="Laurène MERCIER" initials="LM" lastIdx="5" clrIdx="1">
    <p:extLst>
      <p:ext uri="{19B8F6BF-5375-455C-9EA6-DF929625EA0E}">
        <p15:presenceInfo xmlns:p15="http://schemas.microsoft.com/office/powerpoint/2012/main" userId="S::lmercier@yce-partners.fr::b3302908-0e9d-4046-ba6a-468a6880ea8e" providerId="AD"/>
      </p:ext>
    </p:extLst>
  </p:cmAuthor>
  <p:cmAuthor id="3" name="MARIOTTI, Barbara (DREETS-CORSE)" initials="MB(" lastIdx="2" clrIdx="2">
    <p:extLst>
      <p:ext uri="{19B8F6BF-5375-455C-9EA6-DF929625EA0E}">
        <p15:presenceInfo xmlns:p15="http://schemas.microsoft.com/office/powerpoint/2012/main" userId="S-1-5-21-3177125315-431800771-2236886301-6538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81" autoAdjust="0"/>
    <p:restoredTop sz="95612" autoAdjust="0"/>
  </p:normalViewPr>
  <p:slideViewPr>
    <p:cSldViewPr showGuides="1">
      <p:cViewPr varScale="1">
        <p:scale>
          <a:sx n="125" d="100"/>
          <a:sy n="125" d="100"/>
        </p:scale>
        <p:origin x="96" y="360"/>
      </p:cViewPr>
      <p:guideLst>
        <p:guide orient="horz" pos="2709"/>
        <p:guide orient="horz" pos="713"/>
        <p:guide orient="horz" pos="1484"/>
        <p:guide orient="horz" pos="1801"/>
        <p:guide orient="horz" pos="3072"/>
        <p:guide orient="horz" pos="3162"/>
        <p:guide pos="2472"/>
        <p:guide pos="476"/>
        <p:guide pos="5511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50CB2-2085-4CB8-BAB9-F4A40946A2B0}" type="doc">
      <dgm:prSet loTypeId="urn:microsoft.com/office/officeart/2005/8/layout/cycle6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B52ADB4A-71E9-47CD-BEA9-49D8623F74A0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 rtlCol="0" anchor="ctr"/>
        <a:lstStyle/>
        <a:p>
          <a:pPr marL="0" algn="ctr" defTabSz="914400" rtl="0" eaLnBrk="1" latinLnBrk="0" hangingPunct="1"/>
          <a:r>
            <a:rPr lang="fr-FR" sz="14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Hybridation de la formation</a:t>
          </a:r>
        </a:p>
      </dgm:t>
    </dgm:pt>
    <dgm:pt modelId="{C05EA43F-C91D-472F-A3E8-9BDE3FD442FC}" type="parTrans" cxnId="{E5C22169-C701-479A-A810-850420509365}">
      <dgm:prSet/>
      <dgm:spPr/>
      <dgm:t>
        <a:bodyPr/>
        <a:lstStyle/>
        <a:p>
          <a:endParaRPr lang="fr-FR"/>
        </a:p>
      </dgm:t>
    </dgm:pt>
    <dgm:pt modelId="{2463B1AC-FEF6-46C7-AE5E-A6F726432A6F}" type="sibTrans" cxnId="{E5C22169-C701-479A-A810-850420509365}">
      <dgm:prSet/>
      <dgm:spPr/>
      <dgm:t>
        <a:bodyPr/>
        <a:lstStyle/>
        <a:p>
          <a:endParaRPr lang="fr-FR"/>
        </a:p>
      </dgm:t>
    </dgm:pt>
    <dgm:pt modelId="{E174841B-981E-45B7-A810-E634A19A5FB9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 rtlCol="0" anchor="ctr"/>
        <a:lstStyle/>
        <a:p>
          <a:pPr marL="0" algn="ctr" defTabSz="914400" rtl="0" eaLnBrk="1" latinLnBrk="0" hangingPunct="1"/>
          <a:r>
            <a:rPr lang="fr-FR" sz="14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Attractivité de l’offre de services</a:t>
          </a:r>
        </a:p>
      </dgm:t>
    </dgm:pt>
    <dgm:pt modelId="{268DB46E-EF70-41D5-841C-B7C2FE983951}" type="parTrans" cxnId="{DC8AC60B-7B7D-47D7-AC41-07F4510B4924}">
      <dgm:prSet/>
      <dgm:spPr/>
      <dgm:t>
        <a:bodyPr/>
        <a:lstStyle/>
        <a:p>
          <a:endParaRPr lang="fr-FR"/>
        </a:p>
      </dgm:t>
    </dgm:pt>
    <dgm:pt modelId="{C46DEC93-AD8B-45C6-9454-76B39A9771E5}" type="sibTrans" cxnId="{DC8AC60B-7B7D-47D7-AC41-07F4510B4924}">
      <dgm:prSet/>
      <dgm:spPr/>
      <dgm:t>
        <a:bodyPr/>
        <a:lstStyle/>
        <a:p>
          <a:endParaRPr lang="fr-FR"/>
        </a:p>
      </dgm:t>
    </dgm:pt>
    <dgm:pt modelId="{70F61E57-65DC-47B1-8FF1-ED67B23DBAF1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 rtlCol="0" anchor="ctr"/>
        <a:lstStyle/>
        <a:p>
          <a:pPr marL="0" algn="ctr" defTabSz="914400" rtl="0" eaLnBrk="1" latinLnBrk="0" hangingPunct="1"/>
          <a:r>
            <a:rPr lang="fr-FR" sz="14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Soutien aux tiers-lieux</a:t>
          </a:r>
        </a:p>
      </dgm:t>
    </dgm:pt>
    <dgm:pt modelId="{ED5AACB5-61D7-4907-8F51-A9B3FE6CB468}" type="parTrans" cxnId="{A306BE1E-A4D2-4959-943B-F4F57F0F397C}">
      <dgm:prSet/>
      <dgm:spPr/>
      <dgm:t>
        <a:bodyPr/>
        <a:lstStyle/>
        <a:p>
          <a:endParaRPr lang="fr-FR"/>
        </a:p>
      </dgm:t>
    </dgm:pt>
    <dgm:pt modelId="{FF9743AF-8EB0-47E2-AEAE-EDB0930447F8}" type="sibTrans" cxnId="{A306BE1E-A4D2-4959-943B-F4F57F0F397C}">
      <dgm:prSet/>
      <dgm:spPr/>
      <dgm:t>
        <a:bodyPr/>
        <a:lstStyle/>
        <a:p>
          <a:endParaRPr lang="fr-FR"/>
        </a:p>
      </dgm:t>
    </dgm:pt>
    <dgm:pt modelId="{03F827D4-924E-4C71-8E95-B35D9550FBF1}">
      <dgm:prSet phldrT="[Texte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 rtlCol="0" anchor="ctr"/>
        <a:lstStyle/>
        <a:p>
          <a:pPr rtl="0" eaLnBrk="1" latinLnBrk="0" hangingPunct="1"/>
          <a:r>
            <a:rPr lang="fr-FR" dirty="0">
              <a:solidFill>
                <a:schemeClr val="lt1"/>
              </a:solidFill>
              <a:latin typeface="+mn-lt"/>
              <a:ea typeface="+mn-ea"/>
              <a:cs typeface="+mn-cs"/>
            </a:rPr>
            <a:t>Maillage des territoires</a:t>
          </a:r>
        </a:p>
      </dgm:t>
    </dgm:pt>
    <dgm:pt modelId="{89625B18-CB9C-456D-99EB-DFCC66D6A5A2}" type="parTrans" cxnId="{46B1210A-6DC7-42D1-B9D5-2B09659DFDA9}">
      <dgm:prSet/>
      <dgm:spPr/>
      <dgm:t>
        <a:bodyPr/>
        <a:lstStyle/>
        <a:p>
          <a:endParaRPr lang="fr-FR"/>
        </a:p>
      </dgm:t>
    </dgm:pt>
    <dgm:pt modelId="{1D4641B3-7AD6-4509-AC91-F81D410FDC67}" type="sibTrans" cxnId="{46B1210A-6DC7-42D1-B9D5-2B09659DFDA9}">
      <dgm:prSet/>
      <dgm:spPr/>
      <dgm:t>
        <a:bodyPr/>
        <a:lstStyle/>
        <a:p>
          <a:endParaRPr lang="fr-FR"/>
        </a:p>
      </dgm:t>
    </dgm:pt>
    <dgm:pt modelId="{61EB164A-7EDC-4AAE-8042-CC7033045DD4}">
      <dgm:prSet phldrT="[Texte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 rtlCol="0" anchor="ctr"/>
        <a:lstStyle/>
        <a:p>
          <a:pPr rtl="0" eaLnBrk="1" latinLnBrk="0" hangingPunct="1"/>
          <a:r>
            <a:rPr lang="fr-FR" dirty="0">
              <a:solidFill>
                <a:schemeClr val="lt1"/>
              </a:solidFill>
              <a:latin typeface="+mn-lt"/>
              <a:ea typeface="+mn-ea"/>
              <a:cs typeface="+mn-cs"/>
            </a:rPr>
            <a:t>Partenariat et mutualisation</a:t>
          </a:r>
        </a:p>
      </dgm:t>
    </dgm:pt>
    <dgm:pt modelId="{80E8CD65-BF65-40CD-A26A-52CDCE4E1875}" type="parTrans" cxnId="{D29FD441-B7E1-451C-BA86-EEC5F5F2D89C}">
      <dgm:prSet/>
      <dgm:spPr/>
      <dgm:t>
        <a:bodyPr/>
        <a:lstStyle/>
        <a:p>
          <a:endParaRPr lang="fr-FR"/>
        </a:p>
      </dgm:t>
    </dgm:pt>
    <dgm:pt modelId="{0FE58F1A-621E-43D7-9727-7DA41AAAF503}" type="sibTrans" cxnId="{D29FD441-B7E1-451C-BA86-EEC5F5F2D89C}">
      <dgm:prSet/>
      <dgm:spPr/>
      <dgm:t>
        <a:bodyPr/>
        <a:lstStyle/>
        <a:p>
          <a:endParaRPr lang="fr-FR"/>
        </a:p>
      </dgm:t>
    </dgm:pt>
    <dgm:pt modelId="{5AB5AED8-CCDF-4B55-88D6-BF33AF052BB5}" type="pres">
      <dgm:prSet presAssocID="{13A50CB2-2085-4CB8-BAB9-F4A40946A2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E96470-41A7-4C1E-93A8-C68722AB958B}" type="pres">
      <dgm:prSet presAssocID="{B52ADB4A-71E9-47CD-BEA9-49D8623F74A0}" presName="node" presStyleLbl="node1" presStyleIdx="0" presStyleCnt="5">
        <dgm:presLayoutVars>
          <dgm:bulletEnabled val="1"/>
        </dgm:presLayoutVars>
      </dgm:prSet>
      <dgm:spPr>
        <a:xfrm>
          <a:off x="2380505" y="2370"/>
          <a:ext cx="1334988" cy="867742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AFB93CF5-3349-491C-8314-4C69C16E0ED5}" type="pres">
      <dgm:prSet presAssocID="{B52ADB4A-71E9-47CD-BEA9-49D8623F74A0}" presName="spNode" presStyleCnt="0"/>
      <dgm:spPr/>
    </dgm:pt>
    <dgm:pt modelId="{15501BF4-2FB0-4D0C-9216-BC33F56A8AF2}" type="pres">
      <dgm:prSet presAssocID="{2463B1AC-FEF6-46C7-AE5E-A6F726432A6F}" presName="sibTrans" presStyleLbl="sibTrans1D1" presStyleIdx="0" presStyleCnt="5"/>
      <dgm:spPr/>
      <dgm:t>
        <a:bodyPr/>
        <a:lstStyle/>
        <a:p>
          <a:endParaRPr lang="fr-FR"/>
        </a:p>
      </dgm:t>
    </dgm:pt>
    <dgm:pt modelId="{B728DBFC-3D6B-4DB8-A6DF-3960548DCD9B}" type="pres">
      <dgm:prSet presAssocID="{E174841B-981E-45B7-A810-E634A19A5FB9}" presName="node" presStyleLbl="node1" presStyleIdx="1" presStyleCnt="5">
        <dgm:presLayoutVars>
          <dgm:bulletEnabled val="1"/>
        </dgm:presLayoutVars>
      </dgm:prSet>
      <dgm:spPr>
        <a:xfrm>
          <a:off x="4028301" y="1199563"/>
          <a:ext cx="1334988" cy="867742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BE2526BA-80F3-44D1-B86A-09B644B4621E}" type="pres">
      <dgm:prSet presAssocID="{E174841B-981E-45B7-A810-E634A19A5FB9}" presName="spNode" presStyleCnt="0"/>
      <dgm:spPr/>
    </dgm:pt>
    <dgm:pt modelId="{743C1C0C-8430-40C1-B76B-9E3A7091A6D4}" type="pres">
      <dgm:prSet presAssocID="{C46DEC93-AD8B-45C6-9454-76B39A9771E5}" presName="sibTrans" presStyleLbl="sibTrans1D1" presStyleIdx="1" presStyleCnt="5"/>
      <dgm:spPr/>
      <dgm:t>
        <a:bodyPr/>
        <a:lstStyle/>
        <a:p>
          <a:endParaRPr lang="fr-FR"/>
        </a:p>
      </dgm:t>
    </dgm:pt>
    <dgm:pt modelId="{C5D2522A-5B74-4342-999E-27F5759A4128}" type="pres">
      <dgm:prSet presAssocID="{03F827D4-924E-4C71-8E95-B35D9550FBF1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421F96A1-F2E2-4DA1-90E8-4D340C1CB8E0}" type="pres">
      <dgm:prSet presAssocID="{03F827D4-924E-4C71-8E95-B35D9550FBF1}" presName="spNode" presStyleCnt="0"/>
      <dgm:spPr/>
    </dgm:pt>
    <dgm:pt modelId="{7123A44C-1B75-4ECD-B13A-3525B8F02359}" type="pres">
      <dgm:prSet presAssocID="{1D4641B3-7AD6-4509-AC91-F81D410FDC67}" presName="sibTrans" presStyleLbl="sibTrans1D1" presStyleIdx="2" presStyleCnt="5"/>
      <dgm:spPr/>
      <dgm:t>
        <a:bodyPr/>
        <a:lstStyle/>
        <a:p>
          <a:endParaRPr lang="fr-FR"/>
        </a:p>
      </dgm:t>
    </dgm:pt>
    <dgm:pt modelId="{46F9C63F-6DF7-42C7-8EC6-4367EE922DCC}" type="pres">
      <dgm:prSet presAssocID="{61EB164A-7EDC-4AAE-8042-CC7033045DD4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9C5BD3B-28AF-4019-884F-146CD0499B58}" type="pres">
      <dgm:prSet presAssocID="{61EB164A-7EDC-4AAE-8042-CC7033045DD4}" presName="spNode" presStyleCnt="0"/>
      <dgm:spPr/>
    </dgm:pt>
    <dgm:pt modelId="{F3B319FA-21BB-4B95-A149-5AFC17A22D12}" type="pres">
      <dgm:prSet presAssocID="{0FE58F1A-621E-43D7-9727-7DA41AAAF503}" presName="sibTrans" presStyleLbl="sibTrans1D1" presStyleIdx="3" presStyleCnt="5"/>
      <dgm:spPr/>
      <dgm:t>
        <a:bodyPr/>
        <a:lstStyle/>
        <a:p>
          <a:endParaRPr lang="fr-FR"/>
        </a:p>
      </dgm:t>
    </dgm:pt>
    <dgm:pt modelId="{97F1FCEE-DBB3-476E-9A54-553ACD231D51}" type="pres">
      <dgm:prSet presAssocID="{70F61E57-65DC-47B1-8FF1-ED67B23DBAF1}" presName="node" presStyleLbl="node1" presStyleIdx="4" presStyleCnt="5">
        <dgm:presLayoutVars>
          <dgm:bulletEnabled val="1"/>
        </dgm:presLayoutVars>
      </dgm:prSet>
      <dgm:spPr>
        <a:xfrm>
          <a:off x="732710" y="1199563"/>
          <a:ext cx="1334988" cy="867742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3962708E-FDD4-4116-A7B3-FB39C5B885D1}" type="pres">
      <dgm:prSet presAssocID="{70F61E57-65DC-47B1-8FF1-ED67B23DBAF1}" presName="spNode" presStyleCnt="0"/>
      <dgm:spPr/>
    </dgm:pt>
    <dgm:pt modelId="{5D314B93-B1EC-41F9-B2B0-A7484021EF66}" type="pres">
      <dgm:prSet presAssocID="{FF9743AF-8EB0-47E2-AEAE-EDB0930447F8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A213324D-8130-4DFB-962C-EA57CD5C4372}" type="presOf" srcId="{C46DEC93-AD8B-45C6-9454-76B39A9771E5}" destId="{743C1C0C-8430-40C1-B76B-9E3A7091A6D4}" srcOrd="0" destOrd="0" presId="urn:microsoft.com/office/officeart/2005/8/layout/cycle6"/>
    <dgm:cxn modelId="{A306BE1E-A4D2-4959-943B-F4F57F0F397C}" srcId="{13A50CB2-2085-4CB8-BAB9-F4A40946A2B0}" destId="{70F61E57-65DC-47B1-8FF1-ED67B23DBAF1}" srcOrd="4" destOrd="0" parTransId="{ED5AACB5-61D7-4907-8F51-A9B3FE6CB468}" sibTransId="{FF9743AF-8EB0-47E2-AEAE-EDB0930447F8}"/>
    <dgm:cxn modelId="{5035E622-F8B7-4D70-A6FF-D84B2E0E3D75}" type="presOf" srcId="{FF9743AF-8EB0-47E2-AEAE-EDB0930447F8}" destId="{5D314B93-B1EC-41F9-B2B0-A7484021EF66}" srcOrd="0" destOrd="0" presId="urn:microsoft.com/office/officeart/2005/8/layout/cycle6"/>
    <dgm:cxn modelId="{46B1210A-6DC7-42D1-B9D5-2B09659DFDA9}" srcId="{13A50CB2-2085-4CB8-BAB9-F4A40946A2B0}" destId="{03F827D4-924E-4C71-8E95-B35D9550FBF1}" srcOrd="2" destOrd="0" parTransId="{89625B18-CB9C-456D-99EB-DFCC66D6A5A2}" sibTransId="{1D4641B3-7AD6-4509-AC91-F81D410FDC67}"/>
    <dgm:cxn modelId="{B5F3F826-5DCF-4531-B084-8C997F4671BD}" type="presOf" srcId="{70F61E57-65DC-47B1-8FF1-ED67B23DBAF1}" destId="{97F1FCEE-DBB3-476E-9A54-553ACD231D51}" srcOrd="0" destOrd="0" presId="urn:microsoft.com/office/officeart/2005/8/layout/cycle6"/>
    <dgm:cxn modelId="{E5C22169-C701-479A-A810-850420509365}" srcId="{13A50CB2-2085-4CB8-BAB9-F4A40946A2B0}" destId="{B52ADB4A-71E9-47CD-BEA9-49D8623F74A0}" srcOrd="0" destOrd="0" parTransId="{C05EA43F-C91D-472F-A3E8-9BDE3FD442FC}" sibTransId="{2463B1AC-FEF6-46C7-AE5E-A6F726432A6F}"/>
    <dgm:cxn modelId="{D29FD441-B7E1-451C-BA86-EEC5F5F2D89C}" srcId="{13A50CB2-2085-4CB8-BAB9-F4A40946A2B0}" destId="{61EB164A-7EDC-4AAE-8042-CC7033045DD4}" srcOrd="3" destOrd="0" parTransId="{80E8CD65-BF65-40CD-A26A-52CDCE4E1875}" sibTransId="{0FE58F1A-621E-43D7-9727-7DA41AAAF503}"/>
    <dgm:cxn modelId="{67CD7EE6-2662-4869-A6BD-C98DB9AD421A}" type="presOf" srcId="{2463B1AC-FEF6-46C7-AE5E-A6F726432A6F}" destId="{15501BF4-2FB0-4D0C-9216-BC33F56A8AF2}" srcOrd="0" destOrd="0" presId="urn:microsoft.com/office/officeart/2005/8/layout/cycle6"/>
    <dgm:cxn modelId="{59D8C481-B717-4A7A-9E8E-16E97AF158B8}" type="presOf" srcId="{E174841B-981E-45B7-A810-E634A19A5FB9}" destId="{B728DBFC-3D6B-4DB8-A6DF-3960548DCD9B}" srcOrd="0" destOrd="0" presId="urn:microsoft.com/office/officeart/2005/8/layout/cycle6"/>
    <dgm:cxn modelId="{7DBA72F4-6B56-4624-AE72-E5557F378D25}" type="presOf" srcId="{1D4641B3-7AD6-4509-AC91-F81D410FDC67}" destId="{7123A44C-1B75-4ECD-B13A-3525B8F02359}" srcOrd="0" destOrd="0" presId="urn:microsoft.com/office/officeart/2005/8/layout/cycle6"/>
    <dgm:cxn modelId="{9F3259C3-5236-47B1-9738-EF49CF162934}" type="presOf" srcId="{0FE58F1A-621E-43D7-9727-7DA41AAAF503}" destId="{F3B319FA-21BB-4B95-A149-5AFC17A22D12}" srcOrd="0" destOrd="0" presId="urn:microsoft.com/office/officeart/2005/8/layout/cycle6"/>
    <dgm:cxn modelId="{BC136ED2-BC96-4796-BF99-787A516D1650}" type="presOf" srcId="{B52ADB4A-71E9-47CD-BEA9-49D8623F74A0}" destId="{5DE96470-41A7-4C1E-93A8-C68722AB958B}" srcOrd="0" destOrd="0" presId="urn:microsoft.com/office/officeart/2005/8/layout/cycle6"/>
    <dgm:cxn modelId="{B85061AF-A911-45FE-A128-39C6377D1CAF}" type="presOf" srcId="{13A50CB2-2085-4CB8-BAB9-F4A40946A2B0}" destId="{5AB5AED8-CCDF-4B55-88D6-BF33AF052BB5}" srcOrd="0" destOrd="0" presId="urn:microsoft.com/office/officeart/2005/8/layout/cycle6"/>
    <dgm:cxn modelId="{4BCB554D-8A79-43F7-9281-1C817958E31E}" type="presOf" srcId="{03F827D4-924E-4C71-8E95-B35D9550FBF1}" destId="{C5D2522A-5B74-4342-999E-27F5759A4128}" srcOrd="0" destOrd="0" presId="urn:microsoft.com/office/officeart/2005/8/layout/cycle6"/>
    <dgm:cxn modelId="{BB47C711-FAFA-4607-AC20-7EC2A5A16ED8}" type="presOf" srcId="{61EB164A-7EDC-4AAE-8042-CC7033045DD4}" destId="{46F9C63F-6DF7-42C7-8EC6-4367EE922DCC}" srcOrd="0" destOrd="0" presId="urn:microsoft.com/office/officeart/2005/8/layout/cycle6"/>
    <dgm:cxn modelId="{DC8AC60B-7B7D-47D7-AC41-07F4510B4924}" srcId="{13A50CB2-2085-4CB8-BAB9-F4A40946A2B0}" destId="{E174841B-981E-45B7-A810-E634A19A5FB9}" srcOrd="1" destOrd="0" parTransId="{268DB46E-EF70-41D5-841C-B7C2FE983951}" sibTransId="{C46DEC93-AD8B-45C6-9454-76B39A9771E5}"/>
    <dgm:cxn modelId="{EA8DF17C-2509-4363-931E-7B6994CA4B82}" type="presParOf" srcId="{5AB5AED8-CCDF-4B55-88D6-BF33AF052BB5}" destId="{5DE96470-41A7-4C1E-93A8-C68722AB958B}" srcOrd="0" destOrd="0" presId="urn:microsoft.com/office/officeart/2005/8/layout/cycle6"/>
    <dgm:cxn modelId="{5A1A1E10-E8E2-4498-BB4D-FFCEC08A7BA0}" type="presParOf" srcId="{5AB5AED8-CCDF-4B55-88D6-BF33AF052BB5}" destId="{AFB93CF5-3349-491C-8314-4C69C16E0ED5}" srcOrd="1" destOrd="0" presId="urn:microsoft.com/office/officeart/2005/8/layout/cycle6"/>
    <dgm:cxn modelId="{48F9608C-7779-4BAA-B355-F534AE2F4B96}" type="presParOf" srcId="{5AB5AED8-CCDF-4B55-88D6-BF33AF052BB5}" destId="{15501BF4-2FB0-4D0C-9216-BC33F56A8AF2}" srcOrd="2" destOrd="0" presId="urn:microsoft.com/office/officeart/2005/8/layout/cycle6"/>
    <dgm:cxn modelId="{70A33011-A399-4967-B019-36D50D032469}" type="presParOf" srcId="{5AB5AED8-CCDF-4B55-88D6-BF33AF052BB5}" destId="{B728DBFC-3D6B-4DB8-A6DF-3960548DCD9B}" srcOrd="3" destOrd="0" presId="urn:microsoft.com/office/officeart/2005/8/layout/cycle6"/>
    <dgm:cxn modelId="{BAF3B359-BA12-4B69-9746-957781DD33A5}" type="presParOf" srcId="{5AB5AED8-CCDF-4B55-88D6-BF33AF052BB5}" destId="{BE2526BA-80F3-44D1-B86A-09B644B4621E}" srcOrd="4" destOrd="0" presId="urn:microsoft.com/office/officeart/2005/8/layout/cycle6"/>
    <dgm:cxn modelId="{E77BC319-1C75-4BBA-9CE4-7983CAAD4802}" type="presParOf" srcId="{5AB5AED8-CCDF-4B55-88D6-BF33AF052BB5}" destId="{743C1C0C-8430-40C1-B76B-9E3A7091A6D4}" srcOrd="5" destOrd="0" presId="urn:microsoft.com/office/officeart/2005/8/layout/cycle6"/>
    <dgm:cxn modelId="{04E33D85-CAE2-48AC-BBD7-12448E931E71}" type="presParOf" srcId="{5AB5AED8-CCDF-4B55-88D6-BF33AF052BB5}" destId="{C5D2522A-5B74-4342-999E-27F5759A4128}" srcOrd="6" destOrd="0" presId="urn:microsoft.com/office/officeart/2005/8/layout/cycle6"/>
    <dgm:cxn modelId="{C28D19A2-911B-4E17-8201-B07C324FBC4B}" type="presParOf" srcId="{5AB5AED8-CCDF-4B55-88D6-BF33AF052BB5}" destId="{421F96A1-F2E2-4DA1-90E8-4D340C1CB8E0}" srcOrd="7" destOrd="0" presId="urn:microsoft.com/office/officeart/2005/8/layout/cycle6"/>
    <dgm:cxn modelId="{3492216E-BC48-49EF-B2D7-ABF0872CEE0B}" type="presParOf" srcId="{5AB5AED8-CCDF-4B55-88D6-BF33AF052BB5}" destId="{7123A44C-1B75-4ECD-B13A-3525B8F02359}" srcOrd="8" destOrd="0" presId="urn:microsoft.com/office/officeart/2005/8/layout/cycle6"/>
    <dgm:cxn modelId="{381100EA-3D11-4969-9DAF-5ABB71462E3B}" type="presParOf" srcId="{5AB5AED8-CCDF-4B55-88D6-BF33AF052BB5}" destId="{46F9C63F-6DF7-42C7-8EC6-4367EE922DCC}" srcOrd="9" destOrd="0" presId="urn:microsoft.com/office/officeart/2005/8/layout/cycle6"/>
    <dgm:cxn modelId="{2C0138CC-DA27-4CCD-BF56-D256B79D5B31}" type="presParOf" srcId="{5AB5AED8-CCDF-4B55-88D6-BF33AF052BB5}" destId="{09C5BD3B-28AF-4019-884F-146CD0499B58}" srcOrd="10" destOrd="0" presId="urn:microsoft.com/office/officeart/2005/8/layout/cycle6"/>
    <dgm:cxn modelId="{5854A8FC-C476-4BF9-88C3-065EBA0BB18B}" type="presParOf" srcId="{5AB5AED8-CCDF-4B55-88D6-BF33AF052BB5}" destId="{F3B319FA-21BB-4B95-A149-5AFC17A22D12}" srcOrd="11" destOrd="0" presId="urn:microsoft.com/office/officeart/2005/8/layout/cycle6"/>
    <dgm:cxn modelId="{76A9307D-67C5-4FB4-A3F2-AA65CB106EAF}" type="presParOf" srcId="{5AB5AED8-CCDF-4B55-88D6-BF33AF052BB5}" destId="{97F1FCEE-DBB3-476E-9A54-553ACD231D51}" srcOrd="12" destOrd="0" presId="urn:microsoft.com/office/officeart/2005/8/layout/cycle6"/>
    <dgm:cxn modelId="{20669B65-FDB8-4D88-8440-1834AEDFC95B}" type="presParOf" srcId="{5AB5AED8-CCDF-4B55-88D6-BF33AF052BB5}" destId="{3962708E-FDD4-4116-A7B3-FB39C5B885D1}" srcOrd="13" destOrd="0" presId="urn:microsoft.com/office/officeart/2005/8/layout/cycle6"/>
    <dgm:cxn modelId="{F5F94AFB-A630-4926-873C-EC82C3DF1D3B}" type="presParOf" srcId="{5AB5AED8-CCDF-4B55-88D6-BF33AF052BB5}" destId="{5D314B93-B1EC-41F9-B2B0-A7484021EF6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A44CD-BBEC-406E-94C8-4649134644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C74886-CEA0-458A-BDEC-10165429E2FF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</a:rPr>
            <a:t>28 juin 2023 </a:t>
          </a:r>
          <a:r>
            <a:rPr lang="fr-FR" dirty="0" smtClean="0"/>
            <a:t>Publication de l’appel à projets Tiers-lieux Corse</a:t>
          </a:r>
          <a:endParaRPr lang="fr-FR" dirty="0"/>
        </a:p>
      </dgm:t>
    </dgm:pt>
    <dgm:pt modelId="{52295139-2A42-442F-BAD6-59CD910C9813}" type="parTrans" cxnId="{198AC974-4EF9-449E-9E2C-DA2D31E7DE84}">
      <dgm:prSet/>
      <dgm:spPr/>
      <dgm:t>
        <a:bodyPr/>
        <a:lstStyle/>
        <a:p>
          <a:endParaRPr lang="fr-FR"/>
        </a:p>
      </dgm:t>
    </dgm:pt>
    <dgm:pt modelId="{4F0CBA22-36A7-4426-89FF-B473BC5210B9}" type="sibTrans" cxnId="{198AC974-4EF9-449E-9E2C-DA2D31E7DE84}">
      <dgm:prSet/>
      <dgm:spPr/>
      <dgm:t>
        <a:bodyPr/>
        <a:lstStyle/>
        <a:p>
          <a:endParaRPr lang="fr-FR"/>
        </a:p>
      </dgm:t>
    </dgm:pt>
    <dgm:pt modelId="{DE035466-B53F-4138-B901-AF46D26B5511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</a:rPr>
            <a:t>Du 3 au 20 octobre 2023</a:t>
          </a:r>
        </a:p>
        <a:p>
          <a:r>
            <a:rPr lang="fr-FR" dirty="0" smtClean="0"/>
            <a:t> Sélection des projets </a:t>
          </a:r>
          <a:endParaRPr lang="fr-FR" dirty="0"/>
        </a:p>
      </dgm:t>
    </dgm:pt>
    <dgm:pt modelId="{DC9C45F3-BB71-461A-814E-2B0E24B35218}" type="parTrans" cxnId="{B3CF1F39-7935-4405-8A2A-755ECBAF2B6C}">
      <dgm:prSet/>
      <dgm:spPr/>
      <dgm:t>
        <a:bodyPr/>
        <a:lstStyle/>
        <a:p>
          <a:endParaRPr lang="fr-FR"/>
        </a:p>
      </dgm:t>
    </dgm:pt>
    <dgm:pt modelId="{1B5A4658-0DB9-43EB-9FAB-9E676BFE3B45}" type="sibTrans" cxnId="{B3CF1F39-7935-4405-8A2A-755ECBAF2B6C}">
      <dgm:prSet/>
      <dgm:spPr/>
      <dgm:t>
        <a:bodyPr/>
        <a:lstStyle/>
        <a:p>
          <a:endParaRPr lang="fr-FR"/>
        </a:p>
      </dgm:t>
    </dgm:pt>
    <dgm:pt modelId="{691F80E9-F2FD-4A50-BE2C-FF9B0934D460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</a:rPr>
            <a:t>De fin 2023 à fin 2026 </a:t>
          </a:r>
        </a:p>
        <a:p>
          <a:r>
            <a:rPr lang="fr-FR" dirty="0" smtClean="0"/>
            <a:t>Soutien des projets sélectionnés </a:t>
          </a:r>
        </a:p>
      </dgm:t>
    </dgm:pt>
    <dgm:pt modelId="{1B1414C8-11D9-4B85-B117-C7C01B953185}" type="parTrans" cxnId="{4729855A-7D85-4CB5-A343-9F6843AAE496}">
      <dgm:prSet/>
      <dgm:spPr/>
      <dgm:t>
        <a:bodyPr/>
        <a:lstStyle/>
        <a:p>
          <a:endParaRPr lang="fr-FR"/>
        </a:p>
      </dgm:t>
    </dgm:pt>
    <dgm:pt modelId="{0B1AAE47-298A-4D6E-9EB7-FC9DD9C0DEA2}" type="sibTrans" cxnId="{4729855A-7D85-4CB5-A343-9F6843AAE496}">
      <dgm:prSet/>
      <dgm:spPr/>
      <dgm:t>
        <a:bodyPr/>
        <a:lstStyle/>
        <a:p>
          <a:endParaRPr lang="fr-FR"/>
        </a:p>
      </dgm:t>
    </dgm:pt>
    <dgm:pt modelId="{42F058E5-94DD-4A3B-B744-15779BAC0E5B}" type="pres">
      <dgm:prSet presAssocID="{2DBA44CD-BBEC-406E-94C8-4649134644A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F0BD26C-D87B-48F2-BA8E-46A5216A7858}" type="pres">
      <dgm:prSet presAssocID="{2DBA44CD-BBEC-406E-94C8-4649134644AF}" presName="arrow" presStyleLbl="bgShp" presStyleIdx="0" presStyleCnt="1" custScaleX="117647" custLinFactNeighborX="422" custLinFactNeighborY="89691"/>
      <dgm:spPr/>
    </dgm:pt>
    <dgm:pt modelId="{EEB2DBD5-97BB-42CD-985C-F3C43663CFCB}" type="pres">
      <dgm:prSet presAssocID="{2DBA44CD-BBEC-406E-94C8-4649134644AF}" presName="linearProcess" presStyleCnt="0"/>
      <dgm:spPr/>
    </dgm:pt>
    <dgm:pt modelId="{3F6037BB-B702-40C3-86E9-CBE705BF4A71}" type="pres">
      <dgm:prSet presAssocID="{F7C74886-CEA0-458A-BDEC-10165429E2FF}" presName="textNode" presStyleLbl="node1" presStyleIdx="0" presStyleCnt="3" custLinFactNeighborX="-6666" custLinFactNeighborY="-2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51101E-ABBC-4A57-8D2C-E6A22F71AE55}" type="pres">
      <dgm:prSet presAssocID="{4F0CBA22-36A7-4426-89FF-B473BC5210B9}" presName="sibTrans" presStyleCnt="0"/>
      <dgm:spPr/>
    </dgm:pt>
    <dgm:pt modelId="{27FA3427-4D7E-463D-9DF1-169473F7BDCD}" type="pres">
      <dgm:prSet presAssocID="{DE035466-B53F-4138-B901-AF46D26B5511}" presName="textNode" presStyleLbl="node1" presStyleIdx="1" presStyleCnt="3" custLinFactNeighborX="-10805" custLinFactNeighborY="-2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B51C98-3BAA-4471-8B4F-AB2C3BB053BF}" type="pres">
      <dgm:prSet presAssocID="{1B5A4658-0DB9-43EB-9FAB-9E676BFE3B45}" presName="sibTrans" presStyleCnt="0"/>
      <dgm:spPr/>
    </dgm:pt>
    <dgm:pt modelId="{3FE53885-477D-44BE-AFE7-3DCDB0999C8A}" type="pres">
      <dgm:prSet presAssocID="{691F80E9-F2FD-4A50-BE2C-FF9B0934D460}" presName="textNode" presStyleLbl="node1" presStyleIdx="2" presStyleCnt="3" custLinFactNeighborX="-15179" custLinFactNeighborY="-35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319B926-47CF-4F39-AF44-E6D9043DF1FD}" type="presOf" srcId="{691F80E9-F2FD-4A50-BE2C-FF9B0934D460}" destId="{3FE53885-477D-44BE-AFE7-3DCDB0999C8A}" srcOrd="0" destOrd="0" presId="urn:microsoft.com/office/officeart/2005/8/layout/hProcess9"/>
    <dgm:cxn modelId="{4729855A-7D85-4CB5-A343-9F6843AAE496}" srcId="{2DBA44CD-BBEC-406E-94C8-4649134644AF}" destId="{691F80E9-F2FD-4A50-BE2C-FF9B0934D460}" srcOrd="2" destOrd="0" parTransId="{1B1414C8-11D9-4B85-B117-C7C01B953185}" sibTransId="{0B1AAE47-298A-4D6E-9EB7-FC9DD9C0DEA2}"/>
    <dgm:cxn modelId="{B3CF1F39-7935-4405-8A2A-755ECBAF2B6C}" srcId="{2DBA44CD-BBEC-406E-94C8-4649134644AF}" destId="{DE035466-B53F-4138-B901-AF46D26B5511}" srcOrd="1" destOrd="0" parTransId="{DC9C45F3-BB71-461A-814E-2B0E24B35218}" sibTransId="{1B5A4658-0DB9-43EB-9FAB-9E676BFE3B45}"/>
    <dgm:cxn modelId="{7DA16BAD-A6B8-4CA7-AC6B-099B3D6A194F}" type="presOf" srcId="{DE035466-B53F-4138-B901-AF46D26B5511}" destId="{27FA3427-4D7E-463D-9DF1-169473F7BDCD}" srcOrd="0" destOrd="0" presId="urn:microsoft.com/office/officeart/2005/8/layout/hProcess9"/>
    <dgm:cxn modelId="{198AC974-4EF9-449E-9E2C-DA2D31E7DE84}" srcId="{2DBA44CD-BBEC-406E-94C8-4649134644AF}" destId="{F7C74886-CEA0-458A-BDEC-10165429E2FF}" srcOrd="0" destOrd="0" parTransId="{52295139-2A42-442F-BAD6-59CD910C9813}" sibTransId="{4F0CBA22-36A7-4426-89FF-B473BC5210B9}"/>
    <dgm:cxn modelId="{C59E083A-76FE-417A-96C0-238573175040}" type="presOf" srcId="{2DBA44CD-BBEC-406E-94C8-4649134644AF}" destId="{42F058E5-94DD-4A3B-B744-15779BAC0E5B}" srcOrd="0" destOrd="0" presId="urn:microsoft.com/office/officeart/2005/8/layout/hProcess9"/>
    <dgm:cxn modelId="{2A4212ED-FE96-4C2D-8773-05039E143D3B}" type="presOf" srcId="{F7C74886-CEA0-458A-BDEC-10165429E2FF}" destId="{3F6037BB-B702-40C3-86E9-CBE705BF4A71}" srcOrd="0" destOrd="0" presId="urn:microsoft.com/office/officeart/2005/8/layout/hProcess9"/>
    <dgm:cxn modelId="{2EB7B7A8-756B-45B2-924C-51368C4B4AF0}" type="presParOf" srcId="{42F058E5-94DD-4A3B-B744-15779BAC0E5B}" destId="{1F0BD26C-D87B-48F2-BA8E-46A5216A7858}" srcOrd="0" destOrd="0" presId="urn:microsoft.com/office/officeart/2005/8/layout/hProcess9"/>
    <dgm:cxn modelId="{396326BA-99DF-4E2A-8A04-6DEC658A9070}" type="presParOf" srcId="{42F058E5-94DD-4A3B-B744-15779BAC0E5B}" destId="{EEB2DBD5-97BB-42CD-985C-F3C43663CFCB}" srcOrd="1" destOrd="0" presId="urn:microsoft.com/office/officeart/2005/8/layout/hProcess9"/>
    <dgm:cxn modelId="{E125D68B-8FD9-4BA5-AB30-C360E61EF077}" type="presParOf" srcId="{EEB2DBD5-97BB-42CD-985C-F3C43663CFCB}" destId="{3F6037BB-B702-40C3-86E9-CBE705BF4A71}" srcOrd="0" destOrd="0" presId="urn:microsoft.com/office/officeart/2005/8/layout/hProcess9"/>
    <dgm:cxn modelId="{C4A85354-3796-4DB8-8ECD-ED0789F03268}" type="presParOf" srcId="{EEB2DBD5-97BB-42CD-985C-F3C43663CFCB}" destId="{FC51101E-ABBC-4A57-8D2C-E6A22F71AE55}" srcOrd="1" destOrd="0" presId="urn:microsoft.com/office/officeart/2005/8/layout/hProcess9"/>
    <dgm:cxn modelId="{7600CAC3-1581-4E62-8082-D28FEA3A43B5}" type="presParOf" srcId="{EEB2DBD5-97BB-42CD-985C-F3C43663CFCB}" destId="{27FA3427-4D7E-463D-9DF1-169473F7BDCD}" srcOrd="2" destOrd="0" presId="urn:microsoft.com/office/officeart/2005/8/layout/hProcess9"/>
    <dgm:cxn modelId="{1A43BA39-7275-4227-9061-B59DD132CD34}" type="presParOf" srcId="{EEB2DBD5-97BB-42CD-985C-F3C43663CFCB}" destId="{B7B51C98-3BAA-4471-8B4F-AB2C3BB053BF}" srcOrd="3" destOrd="0" presId="urn:microsoft.com/office/officeart/2005/8/layout/hProcess9"/>
    <dgm:cxn modelId="{B64437BA-8631-484F-8FE9-9F6F51B77B8B}" type="presParOf" srcId="{EEB2DBD5-97BB-42CD-985C-F3C43663CFCB}" destId="{3FE53885-477D-44BE-AFE7-3DCDB0999C8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6470-41A7-4C1E-93A8-C68722AB958B}">
      <dsp:nvSpPr>
        <dsp:cNvPr id="0" name=""/>
        <dsp:cNvSpPr/>
      </dsp:nvSpPr>
      <dsp:spPr>
        <a:xfrm>
          <a:off x="2276233" y="1864"/>
          <a:ext cx="1352189" cy="87892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Hybridation de la formation</a:t>
          </a:r>
        </a:p>
      </dsp:txBody>
      <dsp:txXfrm>
        <a:off x="2319138" y="44769"/>
        <a:ext cx="1266379" cy="793113"/>
      </dsp:txXfrm>
    </dsp:sp>
    <dsp:sp modelId="{15501BF4-2FB0-4D0C-9216-BC33F56A8AF2}">
      <dsp:nvSpPr>
        <dsp:cNvPr id="0" name=""/>
        <dsp:cNvSpPr/>
      </dsp:nvSpPr>
      <dsp:spPr>
        <a:xfrm>
          <a:off x="1194938" y="441326"/>
          <a:ext cx="3514778" cy="3514778"/>
        </a:xfrm>
        <a:custGeom>
          <a:avLst/>
          <a:gdLst/>
          <a:ahLst/>
          <a:cxnLst/>
          <a:rect l="0" t="0" r="0" b="0"/>
          <a:pathLst>
            <a:path>
              <a:moveTo>
                <a:pt x="2442790" y="139167"/>
              </a:moveTo>
              <a:arcTo wR="1757389" hR="1757389" stAng="17577311" swAng="1963402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8DBFC-3D6B-4DB8-A6DF-3960548DCD9B}">
      <dsp:nvSpPr>
        <dsp:cNvPr id="0" name=""/>
        <dsp:cNvSpPr/>
      </dsp:nvSpPr>
      <dsp:spPr>
        <a:xfrm>
          <a:off x="3947609" y="1216190"/>
          <a:ext cx="1352189" cy="87892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Attractivité de l’offre de services</a:t>
          </a:r>
        </a:p>
      </dsp:txBody>
      <dsp:txXfrm>
        <a:off x="3990514" y="1259095"/>
        <a:ext cx="1266379" cy="793113"/>
      </dsp:txXfrm>
    </dsp:sp>
    <dsp:sp modelId="{743C1C0C-8430-40C1-B76B-9E3A7091A6D4}">
      <dsp:nvSpPr>
        <dsp:cNvPr id="0" name=""/>
        <dsp:cNvSpPr/>
      </dsp:nvSpPr>
      <dsp:spPr>
        <a:xfrm>
          <a:off x="1194938" y="441326"/>
          <a:ext cx="3514778" cy="3514778"/>
        </a:xfrm>
        <a:custGeom>
          <a:avLst/>
          <a:gdLst/>
          <a:ahLst/>
          <a:cxnLst/>
          <a:rect l="0" t="0" r="0" b="0"/>
          <a:pathLst>
            <a:path>
              <a:moveTo>
                <a:pt x="3512349" y="1665028"/>
              </a:moveTo>
              <a:arcTo wR="1757389" hR="1757389" stAng="21419243" swAng="2197735"/>
            </a:path>
          </a:pathLst>
        </a:custGeom>
        <a:noFill/>
        <a:ln w="9525" cap="flat" cmpd="sng" algn="ctr">
          <a:solidFill>
            <a:schemeClr val="accent2">
              <a:shade val="90000"/>
              <a:hueOff val="245583"/>
              <a:satOff val="-10002"/>
              <a:lumOff val="151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2522A-5B74-4342-999E-27F5759A4128}">
      <dsp:nvSpPr>
        <dsp:cNvPr id="0" name=""/>
        <dsp:cNvSpPr/>
      </dsp:nvSpPr>
      <dsp:spPr>
        <a:xfrm>
          <a:off x="3309200" y="3181011"/>
          <a:ext cx="1352189" cy="87892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Maillage des territoires</a:t>
          </a:r>
        </a:p>
      </dsp:txBody>
      <dsp:txXfrm>
        <a:off x="3352105" y="3223916"/>
        <a:ext cx="1266379" cy="793113"/>
      </dsp:txXfrm>
    </dsp:sp>
    <dsp:sp modelId="{7123A44C-1B75-4ECD-B13A-3525B8F02359}">
      <dsp:nvSpPr>
        <dsp:cNvPr id="0" name=""/>
        <dsp:cNvSpPr/>
      </dsp:nvSpPr>
      <dsp:spPr>
        <a:xfrm>
          <a:off x="1194938" y="441326"/>
          <a:ext cx="3514778" cy="3514778"/>
        </a:xfrm>
        <a:custGeom>
          <a:avLst/>
          <a:gdLst/>
          <a:ahLst/>
          <a:cxnLst/>
          <a:rect l="0" t="0" r="0" b="0"/>
          <a:pathLst>
            <a:path>
              <a:moveTo>
                <a:pt x="2107270" y="3479597"/>
              </a:moveTo>
              <a:arcTo wR="1757389" hR="1757389" stAng="4710970" swAng="1378060"/>
            </a:path>
          </a:pathLst>
        </a:custGeom>
        <a:noFill/>
        <a:ln w="9525" cap="flat" cmpd="sng" algn="ctr">
          <a:solidFill>
            <a:schemeClr val="accent2">
              <a:shade val="90000"/>
              <a:hueOff val="491167"/>
              <a:satOff val="-20005"/>
              <a:lumOff val="303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9C63F-6DF7-42C7-8EC6-4367EE922DCC}">
      <dsp:nvSpPr>
        <dsp:cNvPr id="0" name=""/>
        <dsp:cNvSpPr/>
      </dsp:nvSpPr>
      <dsp:spPr>
        <a:xfrm>
          <a:off x="1243265" y="3181011"/>
          <a:ext cx="1352189" cy="87892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Partenariat et mutualisation</a:t>
          </a:r>
        </a:p>
      </dsp:txBody>
      <dsp:txXfrm>
        <a:off x="1286170" y="3223916"/>
        <a:ext cx="1266379" cy="793113"/>
      </dsp:txXfrm>
    </dsp:sp>
    <dsp:sp modelId="{F3B319FA-21BB-4B95-A149-5AFC17A22D12}">
      <dsp:nvSpPr>
        <dsp:cNvPr id="0" name=""/>
        <dsp:cNvSpPr/>
      </dsp:nvSpPr>
      <dsp:spPr>
        <a:xfrm>
          <a:off x="1194938" y="441326"/>
          <a:ext cx="3514778" cy="3514778"/>
        </a:xfrm>
        <a:custGeom>
          <a:avLst/>
          <a:gdLst/>
          <a:ahLst/>
          <a:cxnLst/>
          <a:rect l="0" t="0" r="0" b="0"/>
          <a:pathLst>
            <a:path>
              <a:moveTo>
                <a:pt x="293899" y="2730330"/>
              </a:moveTo>
              <a:arcTo wR="1757389" hR="1757389" stAng="8783022" swAng="2197735"/>
            </a:path>
          </a:pathLst>
        </a:custGeom>
        <a:noFill/>
        <a:ln w="9525" cap="flat" cmpd="sng" algn="ctr">
          <a:solidFill>
            <a:schemeClr val="accent2">
              <a:shade val="90000"/>
              <a:hueOff val="491167"/>
              <a:satOff val="-20005"/>
              <a:lumOff val="303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1FCEE-DBB3-476E-9A54-553ACD231D51}">
      <dsp:nvSpPr>
        <dsp:cNvPr id="0" name=""/>
        <dsp:cNvSpPr/>
      </dsp:nvSpPr>
      <dsp:spPr>
        <a:xfrm>
          <a:off x="604856" y="1216190"/>
          <a:ext cx="1352189" cy="87892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Soutien aux tiers-lieux</a:t>
          </a:r>
        </a:p>
      </dsp:txBody>
      <dsp:txXfrm>
        <a:off x="647761" y="1259095"/>
        <a:ext cx="1266379" cy="793113"/>
      </dsp:txXfrm>
    </dsp:sp>
    <dsp:sp modelId="{5D314B93-B1EC-41F9-B2B0-A7484021EF66}">
      <dsp:nvSpPr>
        <dsp:cNvPr id="0" name=""/>
        <dsp:cNvSpPr/>
      </dsp:nvSpPr>
      <dsp:spPr>
        <a:xfrm>
          <a:off x="1194938" y="441326"/>
          <a:ext cx="3514778" cy="3514778"/>
        </a:xfrm>
        <a:custGeom>
          <a:avLst/>
          <a:gdLst/>
          <a:ahLst/>
          <a:cxnLst/>
          <a:rect l="0" t="0" r="0" b="0"/>
          <a:pathLst>
            <a:path>
              <a:moveTo>
                <a:pt x="305983" y="766511"/>
              </a:moveTo>
              <a:arcTo wR="1757389" hR="1757389" stAng="12859287" swAng="1963402"/>
            </a:path>
          </a:pathLst>
        </a:custGeom>
        <a:noFill/>
        <a:ln w="9525" cap="flat" cmpd="sng" algn="ctr">
          <a:solidFill>
            <a:schemeClr val="accent2">
              <a:shade val="90000"/>
              <a:hueOff val="245583"/>
              <a:satOff val="-10002"/>
              <a:lumOff val="151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BD26C-D87B-48F2-BA8E-46A5216A7858}">
      <dsp:nvSpPr>
        <dsp:cNvPr id="0" name=""/>
        <dsp:cNvSpPr/>
      </dsp:nvSpPr>
      <dsp:spPr>
        <a:xfrm>
          <a:off x="4" y="0"/>
          <a:ext cx="8322588" cy="362918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037BB-B702-40C3-86E9-CBE705BF4A71}">
      <dsp:nvSpPr>
        <dsp:cNvPr id="0" name=""/>
        <dsp:cNvSpPr/>
      </dsp:nvSpPr>
      <dsp:spPr>
        <a:xfrm>
          <a:off x="273085" y="1048063"/>
          <a:ext cx="2496777" cy="1451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>
              <a:solidFill>
                <a:srgbClr val="7030A0"/>
              </a:solidFill>
            </a:rPr>
            <a:t>28 juin 2023 </a:t>
          </a:r>
          <a:r>
            <a:rPr lang="fr-FR" sz="2100" kern="1200" dirty="0" smtClean="0"/>
            <a:t>Publication de l’appel à projets Tiers-lieux Corse</a:t>
          </a:r>
          <a:endParaRPr lang="fr-FR" sz="2100" kern="1200" dirty="0"/>
        </a:p>
      </dsp:txBody>
      <dsp:txXfrm>
        <a:off x="343950" y="1118928"/>
        <a:ext cx="2355047" cy="1309942"/>
      </dsp:txXfrm>
    </dsp:sp>
    <dsp:sp modelId="{27FA3427-4D7E-463D-9DF1-169473F7BDCD}">
      <dsp:nvSpPr>
        <dsp:cNvPr id="0" name=""/>
        <dsp:cNvSpPr/>
      </dsp:nvSpPr>
      <dsp:spPr>
        <a:xfrm>
          <a:off x="2898417" y="1048063"/>
          <a:ext cx="2496777" cy="1451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>
              <a:solidFill>
                <a:srgbClr val="7030A0"/>
              </a:solidFill>
            </a:rPr>
            <a:t>Du 3 au 20 octobre 2023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 Sélection des projets </a:t>
          </a:r>
          <a:endParaRPr lang="fr-FR" sz="2100" kern="1200" dirty="0"/>
        </a:p>
      </dsp:txBody>
      <dsp:txXfrm>
        <a:off x="2969282" y="1118928"/>
        <a:ext cx="2355047" cy="1309942"/>
      </dsp:txXfrm>
    </dsp:sp>
    <dsp:sp modelId="{3FE53885-477D-44BE-AFE7-3DCDB0999C8A}">
      <dsp:nvSpPr>
        <dsp:cNvPr id="0" name=""/>
        <dsp:cNvSpPr/>
      </dsp:nvSpPr>
      <dsp:spPr>
        <a:xfrm>
          <a:off x="5523434" y="1037176"/>
          <a:ext cx="2496777" cy="1451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>
              <a:solidFill>
                <a:srgbClr val="7030A0"/>
              </a:solidFill>
            </a:rPr>
            <a:t>De fin 2023 à fin 2026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Soutien des projets sélectionnés </a:t>
          </a:r>
        </a:p>
      </dsp:txBody>
      <dsp:txXfrm>
        <a:off x="5594299" y="1108041"/>
        <a:ext cx="2355047" cy="1309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27/06/2023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0007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739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69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887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449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383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915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5852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90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686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28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92695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87963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générale à l’emploi et à la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D49A-5A7A-574D-A0ED-52B5C1EFA876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Délégation générale à l’emploi et à la formation professionnelle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891758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D49A-5A7A-574D-A0ED-52B5C1EFA876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Délégation générale à l’emploi et à la formation professionnelle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3432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D49A-5A7A-574D-A0ED-52B5C1EFA876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Délégation générale à l’emploi et à la formation professionnelle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138174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D49A-5A7A-574D-A0ED-52B5C1EFA876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Délégation générale à l’emploi et à la formation professionnelle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50826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D49A-5A7A-574D-A0ED-52B5C1EFA876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Délégation générale à l’emploi et à la formation professionnelle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060114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D49A-5A7A-574D-A0ED-52B5C1EFA876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Délégation générale à l’emploi et à la formation professionnelle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14462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D49A-5A7A-574D-A0ED-52B5C1EFA876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Délégation générale à l’emploi et à la formation professionnelle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2691627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D49A-5A7A-574D-A0ED-52B5C1EFA876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Délégation générale à l’emploi et à la formation professionnelle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03680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D49A-5A7A-574D-A0ED-52B5C1EFA876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Délégation générale à l’emploi et à la formation professionnelle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7268459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D49A-5A7A-574D-A0ED-52B5C1EFA876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Délégation générale à l’emploi et à la formation professionnelle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8474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915566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générale à l’emploi et à la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générale à l’emploi et à la formation professionnelle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0" y="123201"/>
            <a:ext cx="2338341" cy="19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18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915566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générale à l’emploi et à la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1582714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92695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826817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générale à l’emploi et à la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21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392695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826817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générale à l’emploi et à la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92695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826817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générale à l’emploi et à la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92695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826817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générale à l’emploi et à la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générale à l’emploi et à la formation professionnelle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0" y="123201"/>
            <a:ext cx="2338341" cy="19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15566"/>
            <a:ext cx="9144000" cy="4266392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générale à l’emploi et à la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27/06/2023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083919"/>
            <a:ext cx="3240000" cy="735978"/>
          </a:xfrm>
          <a:prstGeom prst="rect">
            <a:avLst/>
          </a:prstGeo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Délégation générale</a:t>
            </a:r>
            <a:br>
              <a:rPr lang="fr-FR" dirty="0"/>
            </a:br>
            <a:r>
              <a:rPr lang="fr-FR" dirty="0"/>
              <a:t>à l’emploi et à la </a:t>
            </a:r>
            <a:br>
              <a:rPr lang="fr-FR" dirty="0"/>
            </a:br>
            <a:r>
              <a:rPr lang="fr-FR" dirty="0"/>
              <a:t>formation professionnelle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845"/>
            <a:ext cx="4176464" cy="34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858D49A-5A7A-574D-A0ED-52B5C1EFA876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Délégation générale à l’emploi et à la formation professionnelle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47420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87574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générale à l’emploi et à la formation professionnelle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4206"/>
            <a:ext cx="802820" cy="6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858D49A-5A7A-574D-A0ED-52B5C1EFA876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r-FR" smtClean="0"/>
              <a:t>Délégation générale à l’emploi et à la formation professionnelle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4206"/>
            <a:ext cx="802820" cy="6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6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</p:sldLayoutIdLs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t de communication de l'ANCT | Agence nationale de la cohésion des  territoires">
            <a:extLst>
              <a:ext uri="{FF2B5EF4-FFF2-40B4-BE49-F238E27FC236}">
                <a16:creationId xmlns:a16="http://schemas.microsoft.com/office/drawing/2014/main" id="{DFF11B7C-A791-2CE2-1B71-B44CCBCFA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016"/>
            <a:ext cx="2318664" cy="132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sz="2400" dirty="0" smtClean="0"/>
          </a:p>
          <a:p>
            <a:endParaRPr lang="fr-FR" sz="2400" dirty="0"/>
          </a:p>
          <a:p>
            <a:pPr algn="ctr"/>
            <a:r>
              <a:rPr lang="fr-FR" sz="3200" dirty="0" smtClean="0"/>
              <a:t>APPEL À PROJETS DEFFINOV </a:t>
            </a:r>
          </a:p>
          <a:p>
            <a:pPr algn="ctr"/>
            <a:r>
              <a:rPr lang="fr-FR" sz="3200" dirty="0" smtClean="0"/>
              <a:t>TIERS-LIEUX CORSE 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698221-35EF-134F-B87A-568DECC70F29}" type="datetime1">
              <a:rPr lang="fr-FR" smtClean="0"/>
              <a:pPr/>
              <a:t>27/06/2023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749FBB-360B-2B81-66B9-C3F3099E4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763" y="687995"/>
            <a:ext cx="1938130" cy="667730"/>
          </a:xfrm>
          <a:prstGeom prst="rect">
            <a:avLst/>
          </a:prstGeom>
        </p:spPr>
      </p:pic>
      <p:pic>
        <p:nvPicPr>
          <p:cNvPr id="1028" name="Picture 4" descr="PLAN D'INVESTISSEMENT DANS LES COMPETENCES : Des fonds pour accompagner les  porteurs de projet - Faxinfo">
            <a:extLst>
              <a:ext uri="{FF2B5EF4-FFF2-40B4-BE49-F238E27FC236}">
                <a16:creationId xmlns:a16="http://schemas.microsoft.com/office/drawing/2014/main" id="{69553787-E806-5D0E-89AB-D8AECBD3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88" y="710574"/>
            <a:ext cx="1913264" cy="4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harte graphique de l'État en région">
            <a:extLst>
              <a:ext uri="{FF2B5EF4-FFF2-40B4-BE49-F238E27FC236}">
                <a16:creationId xmlns:a16="http://schemas.microsoft.com/office/drawing/2014/main" id="{669355D6-F832-EB8F-1BE2-2C8E391DD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9187"/>
            <a:ext cx="2084190" cy="156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195486"/>
            <a:ext cx="1943894" cy="159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31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69762" y="189115"/>
            <a:ext cx="7678951" cy="539991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Critères de sélection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5C26563-B251-4992-C91C-2E83E71A7C33}"/>
              </a:ext>
            </a:extLst>
          </p:cNvPr>
          <p:cNvSpPr txBox="1"/>
          <p:nvPr/>
        </p:nvSpPr>
        <p:spPr>
          <a:xfrm>
            <a:off x="2492745" y="1415266"/>
            <a:ext cx="3879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i="1" dirty="0"/>
              <a:t>4 critères de sélection principaux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C31C77-3772-9396-3728-D2AEABCC74DE}"/>
              </a:ext>
            </a:extLst>
          </p:cNvPr>
          <p:cNvSpPr txBox="1"/>
          <p:nvPr/>
        </p:nvSpPr>
        <p:spPr>
          <a:xfrm>
            <a:off x="1331641" y="2224484"/>
            <a:ext cx="280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100" b="1" dirty="0"/>
              <a:t>Cohérence du projet d’ensemble au regard des objectifs visés par l’AAP</a:t>
            </a:r>
          </a:p>
          <a:p>
            <a:pPr marL="171450" indent="-171450" algn="just">
              <a:spcAft>
                <a:spcPts val="600"/>
              </a:spcAft>
              <a:buFont typeface="Symbol" pitchFamily="2" charset="2"/>
              <a:buChar char="Þ"/>
            </a:pPr>
            <a:r>
              <a:rPr lang="fr-FR" sz="1100" dirty="0"/>
              <a:t>Ancrage territorial</a:t>
            </a:r>
          </a:p>
          <a:p>
            <a:pPr marL="171450" indent="-171450" algn="just">
              <a:spcAft>
                <a:spcPts val="600"/>
              </a:spcAft>
              <a:buFont typeface="Symbol" pitchFamily="2" charset="2"/>
              <a:buChar char="Þ"/>
            </a:pPr>
            <a:r>
              <a:rPr lang="fr-FR" sz="1100" dirty="0"/>
              <a:t>Caractère innovant</a:t>
            </a:r>
          </a:p>
        </p:txBody>
      </p:sp>
      <p:pic>
        <p:nvPicPr>
          <p:cNvPr id="3" name="Picture 2" descr="Charte graphique de l'État en région">
            <a:extLst>
              <a:ext uri="{FF2B5EF4-FFF2-40B4-BE49-F238E27FC236}">
                <a16:creationId xmlns:a16="http://schemas.microsoft.com/office/drawing/2014/main" id="{C69E6983-C4BE-209B-D0DE-A57392FC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193"/>
            <a:ext cx="818242" cy="6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6D6903-73DC-53C9-BF63-5AC8BC64C462}"/>
              </a:ext>
            </a:extLst>
          </p:cNvPr>
          <p:cNvSpPr txBox="1"/>
          <p:nvPr/>
        </p:nvSpPr>
        <p:spPr>
          <a:xfrm>
            <a:off x="4860336" y="2224484"/>
            <a:ext cx="280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100" b="1" dirty="0"/>
              <a:t>Portée et pérennité du projet</a:t>
            </a:r>
          </a:p>
          <a:p>
            <a:pPr marL="171450" indent="-171450" algn="just">
              <a:spcAft>
                <a:spcPts val="600"/>
              </a:spcAft>
              <a:buFont typeface="Symbol" pitchFamily="2" charset="2"/>
              <a:buChar char="Þ"/>
            </a:pPr>
            <a:r>
              <a:rPr lang="fr-FR" sz="1100" dirty="0"/>
              <a:t>Diversité de publics/acteurs touchés</a:t>
            </a:r>
          </a:p>
          <a:p>
            <a:pPr marL="171450" indent="-171450" algn="just">
              <a:spcAft>
                <a:spcPts val="600"/>
              </a:spcAft>
              <a:buFont typeface="Symbol" pitchFamily="2" charset="2"/>
              <a:buChar char="Þ"/>
            </a:pPr>
            <a:r>
              <a:rPr lang="fr-FR" sz="1100" dirty="0"/>
              <a:t>Viabilité du projet à l’issue du financement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BAFFD77-437E-F4ED-E7A6-AD51BAE5BBC4}"/>
              </a:ext>
            </a:extLst>
          </p:cNvPr>
          <p:cNvSpPr txBox="1"/>
          <p:nvPr/>
        </p:nvSpPr>
        <p:spPr>
          <a:xfrm>
            <a:off x="1331640" y="3871377"/>
            <a:ext cx="280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100" b="1" dirty="0"/>
              <a:t>Crédibilité de la mise en œuvre opérationnelle du projet</a:t>
            </a:r>
          </a:p>
          <a:p>
            <a:pPr marL="171450" indent="-171450" algn="just">
              <a:spcAft>
                <a:spcPts val="600"/>
              </a:spcAft>
              <a:buFont typeface="Symbol" pitchFamily="2" charset="2"/>
              <a:buChar char="Þ"/>
            </a:pPr>
            <a:r>
              <a:rPr lang="fr-FR" sz="1100" dirty="0"/>
              <a:t>Partenariats envisagés</a:t>
            </a:r>
          </a:p>
          <a:p>
            <a:pPr marL="171450" indent="-171450" algn="just">
              <a:spcAft>
                <a:spcPts val="600"/>
              </a:spcAft>
              <a:buFont typeface="Symbol" pitchFamily="2" charset="2"/>
              <a:buChar char="Þ"/>
            </a:pPr>
            <a:r>
              <a:rPr lang="fr-FR" sz="1100" dirty="0"/>
              <a:t>Gouvernance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2664626-D942-0E96-84C5-477E9E0B071A}"/>
              </a:ext>
            </a:extLst>
          </p:cNvPr>
          <p:cNvSpPr txBox="1"/>
          <p:nvPr/>
        </p:nvSpPr>
        <p:spPr>
          <a:xfrm>
            <a:off x="4860336" y="3871377"/>
            <a:ext cx="280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100" b="1" dirty="0"/>
              <a:t>Qualité des processus de suivi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CD37A69-D0B7-ACEE-C588-AD32C3D7330C}"/>
              </a:ext>
            </a:extLst>
          </p:cNvPr>
          <p:cNvSpPr/>
          <p:nvPr/>
        </p:nvSpPr>
        <p:spPr>
          <a:xfrm>
            <a:off x="2573641" y="1784120"/>
            <a:ext cx="324000" cy="3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38722D5-F741-E0A1-E0FE-E0DF470A6204}"/>
              </a:ext>
            </a:extLst>
          </p:cNvPr>
          <p:cNvSpPr/>
          <p:nvPr/>
        </p:nvSpPr>
        <p:spPr>
          <a:xfrm>
            <a:off x="6054996" y="1784120"/>
            <a:ext cx="324000" cy="32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E79F4C5-BBBA-2CDA-6DEE-F25803E0AEAE}"/>
              </a:ext>
            </a:extLst>
          </p:cNvPr>
          <p:cNvSpPr/>
          <p:nvPr/>
        </p:nvSpPr>
        <p:spPr>
          <a:xfrm>
            <a:off x="2573640" y="3431013"/>
            <a:ext cx="324000" cy="32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3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A88262E-D2DC-8B95-0F73-C812BCCD09F3}"/>
              </a:ext>
            </a:extLst>
          </p:cNvPr>
          <p:cNvSpPr/>
          <p:nvPr/>
        </p:nvSpPr>
        <p:spPr>
          <a:xfrm>
            <a:off x="6083480" y="3431013"/>
            <a:ext cx="324000" cy="3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4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1327F35-7A00-E2BE-772E-1251C2A4A2E9}"/>
              </a:ext>
            </a:extLst>
          </p:cNvPr>
          <p:cNvCxnSpPr>
            <a:cxnSpLocks/>
          </p:cNvCxnSpPr>
          <p:nvPr/>
        </p:nvCxnSpPr>
        <p:spPr>
          <a:xfrm>
            <a:off x="4428348" y="1859888"/>
            <a:ext cx="0" cy="280009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259C61-299C-3519-27D8-A0C7F607BD75}"/>
              </a:ext>
            </a:extLst>
          </p:cNvPr>
          <p:cNvCxnSpPr>
            <a:cxnSpLocks/>
          </p:cNvCxnSpPr>
          <p:nvPr/>
        </p:nvCxnSpPr>
        <p:spPr>
          <a:xfrm rot="5400000">
            <a:off x="4428224" y="1059830"/>
            <a:ext cx="0" cy="446400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3" y="7494"/>
            <a:ext cx="1054459" cy="8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597CDB5-73DC-8641-8CC1-FAD9379FD627}" type="datetime1">
              <a:rPr lang="fr-FR" smtClean="0"/>
              <a:pPr/>
              <a:t>27/06/2023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69762" y="201193"/>
            <a:ext cx="7678951" cy="539991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Calendrier proposé</a:t>
            </a:r>
            <a:endParaRPr lang="fr-FR" sz="2800" dirty="0"/>
          </a:p>
        </p:txBody>
      </p:sp>
      <p:pic>
        <p:nvPicPr>
          <p:cNvPr id="9" name="Picture 2" descr="Charte graphique de l'État en région">
            <a:extLst>
              <a:ext uri="{FF2B5EF4-FFF2-40B4-BE49-F238E27FC236}">
                <a16:creationId xmlns:a16="http://schemas.microsoft.com/office/drawing/2014/main" id="{78E641E6-4451-BF05-2811-B14F59AF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193"/>
            <a:ext cx="818242" cy="6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981107412"/>
              </p:ext>
            </p:extLst>
          </p:nvPr>
        </p:nvGraphicFramePr>
        <p:xfrm>
          <a:off x="353863" y="1030801"/>
          <a:ext cx="8322593" cy="3629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03" y="7494"/>
            <a:ext cx="1054459" cy="8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63688" y="267495"/>
            <a:ext cx="7056461" cy="288031"/>
          </a:xfrm>
        </p:spPr>
        <p:txBody>
          <a:bodyPr>
            <a:normAutofit/>
          </a:bodyPr>
          <a:lstStyle/>
          <a:p>
            <a:r>
              <a:rPr lang="fr-FR" sz="900" dirty="0" smtClean="0"/>
              <a:t>                                                                Rôle </a:t>
            </a:r>
            <a:r>
              <a:rPr lang="fr-FR" sz="900" dirty="0"/>
              <a:t>du réseau régional de TL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CAD24D0A-71A4-DE69-D8A1-6DC088565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463" y="-1249363"/>
            <a:ext cx="8026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arte graphique de l'État en région">
            <a:extLst>
              <a:ext uri="{FF2B5EF4-FFF2-40B4-BE49-F238E27FC236}">
                <a16:creationId xmlns:a16="http://schemas.microsoft.com/office/drawing/2014/main" id="{95070105-14F8-DBA7-8406-33FC009F0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193"/>
            <a:ext cx="818242" cy="6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115616" cy="915566"/>
          </a:xfrm>
          <a:prstGeom prst="rect">
            <a:avLst/>
          </a:prstGeom>
        </p:spPr>
      </p:pic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88480"/>
              </p:ext>
            </p:extLst>
          </p:nvPr>
        </p:nvGraphicFramePr>
        <p:xfrm>
          <a:off x="2699792" y="51470"/>
          <a:ext cx="3744416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7" imgW="5667347" imgH="8019921" progId="AcroExch.Document.DC">
                  <p:embed/>
                </p:oleObj>
              </mc:Choice>
              <mc:Fallback>
                <p:oleObj name="Acrobat Document" r:id="rId7" imgW="5667347" imgH="80199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99792" y="51470"/>
                        <a:ext cx="3744416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69762" y="231142"/>
            <a:ext cx="7887673" cy="539991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Contexte de l’AAP DEFFINOV Tiers-lieux</a:t>
            </a:r>
          </a:p>
        </p:txBody>
      </p:sp>
      <p:pic>
        <p:nvPicPr>
          <p:cNvPr id="4" name="Picture 2" descr="Charte graphique de l'État en région">
            <a:extLst>
              <a:ext uri="{FF2B5EF4-FFF2-40B4-BE49-F238E27FC236}">
                <a16:creationId xmlns:a16="http://schemas.microsoft.com/office/drawing/2014/main" id="{AFBF8C2A-18A2-F8C3-A60E-98C9F9E5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193"/>
            <a:ext cx="818242" cy="6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F942D14-7FF2-7E33-7BA2-6CADC8F15653}"/>
              </a:ext>
            </a:extLst>
          </p:cNvPr>
          <p:cNvSpPr/>
          <p:nvPr/>
        </p:nvSpPr>
        <p:spPr>
          <a:xfrm>
            <a:off x="324884" y="1455557"/>
            <a:ext cx="3441702" cy="3204425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3C355D9-C87B-66DD-69A9-43D160669DBC}"/>
              </a:ext>
            </a:extLst>
          </p:cNvPr>
          <p:cNvSpPr txBox="1"/>
          <p:nvPr/>
        </p:nvSpPr>
        <p:spPr>
          <a:xfrm>
            <a:off x="407554" y="1497948"/>
            <a:ext cx="32763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algn="ctr">
              <a:spcBef>
                <a:spcPts val="0"/>
              </a:spcBef>
              <a:spcAft>
                <a:spcPts val="200"/>
              </a:spcAft>
            </a:pPr>
            <a:r>
              <a:rPr lang="fr-FR" sz="1050" b="1" dirty="0"/>
              <a:t>Le Plan de transformation et de digitalisation de la formation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4FA808-E5CE-D56D-4EC7-07548A0F0C2E}"/>
              </a:ext>
            </a:extLst>
          </p:cNvPr>
          <p:cNvSpPr/>
          <p:nvPr/>
        </p:nvSpPr>
        <p:spPr>
          <a:xfrm>
            <a:off x="3927949" y="1455558"/>
            <a:ext cx="4964532" cy="1548240"/>
          </a:xfrm>
          <a:prstGeom prst="rect">
            <a:avLst/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BEB81F9-2687-70CA-F0D3-80FE30E38288}"/>
              </a:ext>
            </a:extLst>
          </p:cNvPr>
          <p:cNvSpPr/>
          <p:nvPr/>
        </p:nvSpPr>
        <p:spPr>
          <a:xfrm>
            <a:off x="1590092" y="3003894"/>
            <a:ext cx="864000" cy="864000"/>
          </a:xfrm>
          <a:prstGeom prst="ellipse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C53DCDF-A44D-A029-7205-514B14E5726C}"/>
              </a:ext>
            </a:extLst>
          </p:cNvPr>
          <p:cNvSpPr txBox="1"/>
          <p:nvPr/>
        </p:nvSpPr>
        <p:spPr>
          <a:xfrm>
            <a:off x="1560416" y="3363934"/>
            <a:ext cx="92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300 M€ sur 4 volets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B1C942C-9A28-E74F-FE87-32944D147077}"/>
              </a:ext>
            </a:extLst>
          </p:cNvPr>
          <p:cNvSpPr txBox="1"/>
          <p:nvPr/>
        </p:nvSpPr>
        <p:spPr>
          <a:xfrm>
            <a:off x="4502003" y="1491630"/>
            <a:ext cx="38164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algn="ctr">
              <a:spcBef>
                <a:spcPts val="0"/>
              </a:spcBef>
              <a:spcAft>
                <a:spcPts val="200"/>
              </a:spcAft>
            </a:pPr>
            <a:r>
              <a:rPr lang="fr-FR" sz="1050" b="1" dirty="0"/>
              <a:t>La politique de soutien au développement de tiers-lieux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888C31A-F2E1-A28D-33CC-8AB3EF8A971D}"/>
              </a:ext>
            </a:extLst>
          </p:cNvPr>
          <p:cNvSpPr txBox="1"/>
          <p:nvPr/>
        </p:nvSpPr>
        <p:spPr>
          <a:xfrm>
            <a:off x="323528" y="2284412"/>
            <a:ext cx="15220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Soutien de projets d’hybridation et de digitalisation de la formation portés par filières/réseaux d’OF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EED625E-C0D4-553E-F641-57DA14E4A040}"/>
              </a:ext>
            </a:extLst>
          </p:cNvPr>
          <p:cNvSpPr txBox="1"/>
          <p:nvPr/>
        </p:nvSpPr>
        <p:spPr>
          <a:xfrm>
            <a:off x="323528" y="3864813"/>
            <a:ext cx="152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Création de modules digitaux immersifs d’entraînement aux gestes professionnels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76DBA6A-0E55-02AB-2337-34959141DA0D}"/>
              </a:ext>
            </a:extLst>
          </p:cNvPr>
          <p:cNvSpPr txBox="1"/>
          <p:nvPr/>
        </p:nvSpPr>
        <p:spPr>
          <a:xfrm>
            <a:off x="2267744" y="2283718"/>
            <a:ext cx="144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Soutien de l’accès des OF &amp; CFA à une offre d’accompagnement à l’hybridation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0CED1FC-06AF-FA94-82F6-1FE056158FF1}"/>
              </a:ext>
            </a:extLst>
          </p:cNvPr>
          <p:cNvSpPr txBox="1"/>
          <p:nvPr/>
        </p:nvSpPr>
        <p:spPr>
          <a:xfrm>
            <a:off x="2267744" y="3936821"/>
            <a:ext cx="144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/>
              <a:t>Soutien de l’activité de formation dans les tiers-lieux par les AAP DEFFINOV Tiers-lieux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3B8EE55C-2EEB-CB99-AFD6-478D4D0C8A69}"/>
              </a:ext>
            </a:extLst>
          </p:cNvPr>
          <p:cNvSpPr/>
          <p:nvPr/>
        </p:nvSpPr>
        <p:spPr>
          <a:xfrm>
            <a:off x="971600" y="1995686"/>
            <a:ext cx="215950" cy="21671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1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17FC0802-FA06-0B9A-BB4A-A28BDC629B10}"/>
              </a:ext>
            </a:extLst>
          </p:cNvPr>
          <p:cNvSpPr/>
          <p:nvPr/>
        </p:nvSpPr>
        <p:spPr>
          <a:xfrm>
            <a:off x="976576" y="3579862"/>
            <a:ext cx="215950" cy="21671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2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7DA2F8EA-9F4F-5B06-7AD4-01D8CFE9D8A7}"/>
              </a:ext>
            </a:extLst>
          </p:cNvPr>
          <p:cNvSpPr/>
          <p:nvPr/>
        </p:nvSpPr>
        <p:spPr>
          <a:xfrm>
            <a:off x="2883825" y="1995686"/>
            <a:ext cx="215950" cy="21671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3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C380DA12-05AC-6BBC-F5AA-01C4BCBF581A}"/>
              </a:ext>
            </a:extLst>
          </p:cNvPr>
          <p:cNvSpPr/>
          <p:nvPr/>
        </p:nvSpPr>
        <p:spPr>
          <a:xfrm>
            <a:off x="2883825" y="3651870"/>
            <a:ext cx="215950" cy="21671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4</a:t>
            </a:r>
          </a:p>
        </p:txBody>
      </p:sp>
      <p:pic>
        <p:nvPicPr>
          <p:cNvPr id="4104" name="Picture 8" descr="page6image30365584">
            <a:extLst>
              <a:ext uri="{FF2B5EF4-FFF2-40B4-BE49-F238E27FC236}">
                <a16:creationId xmlns:a16="http://schemas.microsoft.com/office/drawing/2014/main" id="{3D8713DE-7EFC-D08C-F4D0-7BA68ED7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56" y="3075902"/>
            <a:ext cx="274873" cy="2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34B8089D-C116-C75D-191B-52A52F699B4A}"/>
              </a:ext>
            </a:extLst>
          </p:cNvPr>
          <p:cNvSpPr txBox="1"/>
          <p:nvPr/>
        </p:nvSpPr>
        <p:spPr>
          <a:xfrm>
            <a:off x="5108526" y="1775887"/>
            <a:ext cx="34959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/>
              <a:t>Volet qui s’inscrit dans la dynamique de soutien aux tiers-lieux, au travers notamment du programme </a:t>
            </a:r>
            <a:r>
              <a:rPr lang="fr-FR" sz="9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« Nouveaux lieux, nouveaux liens » </a:t>
            </a:r>
            <a:r>
              <a:rPr lang="fr-FR" sz="900" dirty="0"/>
              <a:t>porté par l’ANCT </a:t>
            </a:r>
          </a:p>
        </p:txBody>
      </p:sp>
      <p:pic>
        <p:nvPicPr>
          <p:cNvPr id="4105" name="Picture 9" descr="page6image30363920">
            <a:extLst>
              <a:ext uri="{FF2B5EF4-FFF2-40B4-BE49-F238E27FC236}">
                <a16:creationId xmlns:a16="http://schemas.microsoft.com/office/drawing/2014/main" id="{6CD90F11-7AFB-8462-D76D-843ECB626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72194"/>
            <a:ext cx="837136" cy="2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age6image30360384">
            <a:extLst>
              <a:ext uri="{FF2B5EF4-FFF2-40B4-BE49-F238E27FC236}">
                <a16:creationId xmlns:a16="http://schemas.microsoft.com/office/drawing/2014/main" id="{5FB81C72-771F-BD33-F16B-33A42567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91" y="2299499"/>
            <a:ext cx="184043" cy="1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F0F8EB26-BE9E-E6D0-6C20-36CA94954E17}"/>
              </a:ext>
            </a:extLst>
          </p:cNvPr>
          <p:cNvSpPr txBox="1"/>
          <p:nvPr/>
        </p:nvSpPr>
        <p:spPr>
          <a:xfrm>
            <a:off x="4236026" y="2268910"/>
            <a:ext cx="6783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Objectifs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5DCBE41-C15B-B564-25E3-FC330F88FB01}"/>
              </a:ext>
            </a:extLst>
          </p:cNvPr>
          <p:cNvSpPr txBox="1"/>
          <p:nvPr/>
        </p:nvSpPr>
        <p:spPr>
          <a:xfrm>
            <a:off x="4139953" y="2495967"/>
            <a:ext cx="17630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/>
              <a:t>Favoriser le </a:t>
            </a:r>
            <a:r>
              <a:rPr lang="fr-FR" sz="9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maillage</a:t>
            </a:r>
            <a:r>
              <a:rPr lang="fr-FR" sz="900" dirty="0"/>
              <a:t> le plus fin possible des territoires en tiers-lieux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018E5E1-DC74-4F08-26C6-4AB98D0DDD91}"/>
              </a:ext>
            </a:extLst>
          </p:cNvPr>
          <p:cNvSpPr txBox="1"/>
          <p:nvPr/>
        </p:nvSpPr>
        <p:spPr>
          <a:xfrm>
            <a:off x="5937861" y="2495967"/>
            <a:ext cx="15391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/>
              <a:t>Donner les moyens aux tiers-lieux de diversifier leurs </a:t>
            </a:r>
            <a:r>
              <a:rPr lang="fr-FR" sz="9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revenus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6BEA9741-D164-FF7B-5F27-ED5ADD25BA0E}"/>
              </a:ext>
            </a:extLst>
          </p:cNvPr>
          <p:cNvSpPr txBox="1"/>
          <p:nvPr/>
        </p:nvSpPr>
        <p:spPr>
          <a:xfrm>
            <a:off x="7617092" y="2495967"/>
            <a:ext cx="13473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Faciliter la </a:t>
            </a:r>
            <a:r>
              <a:rPr lang="fr-FR" sz="9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professionnalisation</a:t>
            </a:r>
            <a:r>
              <a:rPr lang="fr-FR" sz="900" dirty="0"/>
              <a:t> des tiers-lieux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F8122-4431-F196-977E-89C6ABC0CE1D}"/>
              </a:ext>
            </a:extLst>
          </p:cNvPr>
          <p:cNvSpPr/>
          <p:nvPr/>
        </p:nvSpPr>
        <p:spPr>
          <a:xfrm>
            <a:off x="3924301" y="3089711"/>
            <a:ext cx="4968180" cy="1570271"/>
          </a:xfrm>
          <a:prstGeom prst="rect">
            <a:avLst/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A7A0A9-89ED-AD0A-1ACC-22A701D4238B}"/>
              </a:ext>
            </a:extLst>
          </p:cNvPr>
          <p:cNvSpPr txBox="1"/>
          <p:nvPr/>
        </p:nvSpPr>
        <p:spPr>
          <a:xfrm>
            <a:off x="5025723" y="3075806"/>
            <a:ext cx="27653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algn="ctr">
              <a:spcBef>
                <a:spcPts val="0"/>
              </a:spcBef>
              <a:spcAft>
                <a:spcPts val="200"/>
              </a:spcAft>
            </a:pPr>
            <a:r>
              <a:rPr lang="fr-FR" sz="1050" b="1" dirty="0"/>
              <a:t>Tiers-lieux et formation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EBAC1E-FE37-E3A1-1508-E98B8B3B653E}"/>
              </a:ext>
            </a:extLst>
          </p:cNvPr>
          <p:cNvSpPr txBox="1"/>
          <p:nvPr/>
        </p:nvSpPr>
        <p:spPr>
          <a:xfrm>
            <a:off x="3923928" y="3291830"/>
            <a:ext cx="4872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/>
              <a:t>Des espaces pour </a:t>
            </a:r>
            <a:r>
              <a:rPr lang="fr-FR" sz="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accueillir des stagiaires et des apprenants </a:t>
            </a:r>
            <a:r>
              <a:rPr lang="fr-FR" sz="900" dirty="0"/>
              <a:t>à proximité de leur lieu de vie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23FE2C-4BF0-6D8D-7A00-34A7D72882F4}"/>
              </a:ext>
            </a:extLst>
          </p:cNvPr>
          <p:cNvSpPr txBox="1"/>
          <p:nvPr/>
        </p:nvSpPr>
        <p:spPr>
          <a:xfrm>
            <a:off x="3923928" y="3531427"/>
            <a:ext cx="4536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/>
              <a:t>Des professionnels et bénévoles </a:t>
            </a:r>
            <a:r>
              <a:rPr lang="fr-FR" sz="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soucieux du bien-être </a:t>
            </a:r>
            <a:r>
              <a:rPr lang="fr-FR" sz="900" dirty="0"/>
              <a:t>des personnes accueillies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67D01B-0CD9-DB7D-FB55-152D7DF231AB}"/>
              </a:ext>
            </a:extLst>
          </p:cNvPr>
          <p:cNvSpPr txBox="1"/>
          <p:nvPr/>
        </p:nvSpPr>
        <p:spPr>
          <a:xfrm>
            <a:off x="3923928" y="3771024"/>
            <a:ext cx="4536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/>
              <a:t>Des lieux propices au développement de </a:t>
            </a:r>
            <a:r>
              <a:rPr lang="fr-FR" sz="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démarches pédagogiques innovantes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64A674-3870-9C1E-07AC-F4DE10DD8E55}"/>
              </a:ext>
            </a:extLst>
          </p:cNvPr>
          <p:cNvSpPr txBox="1"/>
          <p:nvPr/>
        </p:nvSpPr>
        <p:spPr>
          <a:xfrm>
            <a:off x="3923928" y="4010621"/>
            <a:ext cx="479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/>
              <a:t>Des apprenants qui entrent dans un </a:t>
            </a:r>
            <a:r>
              <a:rPr lang="fr-FR" sz="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parcours de socialisation et d’intégration </a:t>
            </a:r>
            <a:r>
              <a:rPr lang="fr-FR" sz="900" dirty="0"/>
              <a:t>à la dynamique tiers-lieu en s’associant à d’autres activités proposées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82637FE-ABAD-0101-EABE-2A834BF73E45}"/>
              </a:ext>
            </a:extLst>
          </p:cNvPr>
          <p:cNvSpPr txBox="1"/>
          <p:nvPr/>
        </p:nvSpPr>
        <p:spPr>
          <a:xfrm>
            <a:off x="3923928" y="4388718"/>
            <a:ext cx="4536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/>
              <a:t>Une dynamique de </a:t>
            </a:r>
            <a:r>
              <a:rPr lang="fr-FR" sz="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collaboration</a:t>
            </a:r>
            <a:r>
              <a:rPr lang="fr-FR" sz="900" dirty="0"/>
              <a:t> entre acteurs de la formation d’un territoire</a:t>
            </a:r>
          </a:p>
        </p:txBody>
      </p:sp>
      <p:pic>
        <p:nvPicPr>
          <p:cNvPr id="35" name="Imag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" y="14964"/>
            <a:ext cx="1046013" cy="900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56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434A79E-F1CB-44E3-1D60-9356DDAE4609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539535" y="1563638"/>
            <a:ext cx="0" cy="272619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87624" y="605639"/>
            <a:ext cx="3384376" cy="539991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/>
                </a:solidFill>
              </a:rPr>
              <a:t>Les enjeux de DEFFINOV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578A003-95F4-FA47-E4C1-F1F708332233}"/>
              </a:ext>
            </a:extLst>
          </p:cNvPr>
          <p:cNvSpPr/>
          <p:nvPr/>
        </p:nvSpPr>
        <p:spPr>
          <a:xfrm>
            <a:off x="395535" y="1563638"/>
            <a:ext cx="288000" cy="28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7D9A70F-C982-7358-F533-7F025B4E7BCD}"/>
              </a:ext>
            </a:extLst>
          </p:cNvPr>
          <p:cNvSpPr txBox="1"/>
          <p:nvPr/>
        </p:nvSpPr>
        <p:spPr>
          <a:xfrm>
            <a:off x="660641" y="1563638"/>
            <a:ext cx="3119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Diversification des lieux de formation afin de renforcer l’accessibilité des formations et diffuser la logique d’apprentissage.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2572F75-B8D5-59D4-69AB-E84E0E08135F}"/>
              </a:ext>
            </a:extLst>
          </p:cNvPr>
          <p:cNvSpPr txBox="1"/>
          <p:nvPr/>
        </p:nvSpPr>
        <p:spPr>
          <a:xfrm>
            <a:off x="655072" y="2571750"/>
            <a:ext cx="3119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Émergence de solutions et d’approches pédagogiques innovantes, pouvant intégrer les apports de technologies numériques et immersives.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392A298-CC53-2A6C-54B4-8AFD6B5CF2BF}"/>
              </a:ext>
            </a:extLst>
          </p:cNvPr>
          <p:cNvSpPr/>
          <p:nvPr/>
        </p:nvSpPr>
        <p:spPr>
          <a:xfrm>
            <a:off x="395535" y="2571750"/>
            <a:ext cx="288000" cy="28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86B3F8A-2546-5E9F-245D-53AAAAF41E68}"/>
              </a:ext>
            </a:extLst>
          </p:cNvPr>
          <p:cNvSpPr/>
          <p:nvPr/>
        </p:nvSpPr>
        <p:spPr>
          <a:xfrm>
            <a:off x="395535" y="3579862"/>
            <a:ext cx="288000" cy="28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825C70A-7B0C-AD22-6AED-84E86242DC74}"/>
              </a:ext>
            </a:extLst>
          </p:cNvPr>
          <p:cNvSpPr txBox="1"/>
          <p:nvPr/>
        </p:nvSpPr>
        <p:spPr>
          <a:xfrm>
            <a:off x="660641" y="3579862"/>
            <a:ext cx="3113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Logique de mutualisation des ressources pédagogiques, notamment celles trop coûteuses à l’échelle d’un organisme de formation.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7892815D-3E0A-593F-ACBE-7A9905B6D5F3}"/>
              </a:ext>
            </a:extLst>
          </p:cNvPr>
          <p:cNvGraphicFramePr/>
          <p:nvPr/>
        </p:nvGraphicFramePr>
        <p:xfrm>
          <a:off x="3779912" y="511634"/>
          <a:ext cx="5904656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" y="14964"/>
            <a:ext cx="1046013" cy="900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589510" y="1450308"/>
            <a:ext cx="5453642" cy="369332"/>
          </a:xfrm>
        </p:spPr>
        <p:txBody>
          <a:bodyPr/>
          <a:lstStyle/>
          <a:p>
            <a:pPr marL="0" indent="0" algn="ctr">
              <a:buNone/>
            </a:pPr>
            <a:r>
              <a:rPr lang="fr-FR" sz="1100" dirty="0"/>
              <a:t>Rapprocher les écosystèmes de la formation et des tiers-lieux pour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69762" y="205733"/>
            <a:ext cx="7678951" cy="539991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Présentation de l’AAP DEFFINOV Tiers-lieux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8C0761B6-7C0B-0229-E878-C7BDC65D6CF4}"/>
              </a:ext>
            </a:extLst>
          </p:cNvPr>
          <p:cNvSpPr txBox="1">
            <a:spLocks/>
          </p:cNvSpPr>
          <p:nvPr/>
        </p:nvSpPr>
        <p:spPr bwMode="gray">
          <a:xfrm>
            <a:off x="6678741" y="1482338"/>
            <a:ext cx="2162563" cy="354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tabLst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r>
              <a:rPr lang="fr-FR" sz="1100" dirty="0"/>
              <a:t>Par la création de consortiums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A94E8E39-F02A-D10A-BE25-1DC4060D310E}"/>
              </a:ext>
            </a:extLst>
          </p:cNvPr>
          <p:cNvSpPr/>
          <p:nvPr/>
        </p:nvSpPr>
        <p:spPr>
          <a:xfrm rot="17902149" flipH="1">
            <a:off x="7792067" y="2105243"/>
            <a:ext cx="789732" cy="769037"/>
          </a:xfrm>
          <a:prstGeom prst="arc">
            <a:avLst>
              <a:gd name="adj1" fmla="val 18442219"/>
              <a:gd name="adj2" fmla="val 2542016"/>
            </a:avLst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A11A982-10A1-D445-5192-946595F550D3}"/>
              </a:ext>
            </a:extLst>
          </p:cNvPr>
          <p:cNvSpPr/>
          <p:nvPr/>
        </p:nvSpPr>
        <p:spPr>
          <a:xfrm rot="13300361" flipH="1" flipV="1">
            <a:off x="7061428" y="2220078"/>
            <a:ext cx="511325" cy="711176"/>
          </a:xfrm>
          <a:prstGeom prst="arc">
            <a:avLst>
              <a:gd name="adj1" fmla="val 18805448"/>
              <a:gd name="adj2" fmla="val 4413065"/>
            </a:avLst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A9AD371-9E94-5940-4C0A-973F9DD5BE2D}"/>
              </a:ext>
            </a:extLst>
          </p:cNvPr>
          <p:cNvSpPr txBox="1"/>
          <p:nvPr/>
        </p:nvSpPr>
        <p:spPr>
          <a:xfrm>
            <a:off x="6588224" y="2579403"/>
            <a:ext cx="787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Tiers-lieu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1232E86-4D49-C13D-9F0E-E89F984B368D}"/>
              </a:ext>
            </a:extLst>
          </p:cNvPr>
          <p:cNvSpPr txBox="1"/>
          <p:nvPr/>
        </p:nvSpPr>
        <p:spPr>
          <a:xfrm>
            <a:off x="8158351" y="2553112"/>
            <a:ext cx="750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Acteur de la formation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20FE02D-0175-A446-18CE-3DF794E09B2B}"/>
              </a:ext>
            </a:extLst>
          </p:cNvPr>
          <p:cNvCxnSpPr>
            <a:cxnSpLocks/>
          </p:cNvCxnSpPr>
          <p:nvPr/>
        </p:nvCxnSpPr>
        <p:spPr>
          <a:xfrm>
            <a:off x="7704997" y="2551068"/>
            <a:ext cx="0" cy="75600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40536E8-AE11-F941-E365-8C2EECC9999F}"/>
              </a:ext>
            </a:extLst>
          </p:cNvPr>
          <p:cNvSpPr txBox="1"/>
          <p:nvPr/>
        </p:nvSpPr>
        <p:spPr>
          <a:xfrm>
            <a:off x="6844171" y="3366160"/>
            <a:ext cx="18322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/>
              <a:t>+ tout autre acteur pertinent : </a:t>
            </a:r>
            <a:r>
              <a:rPr lang="fr-FR" sz="1000" i="1" dirty="0"/>
              <a:t>branche ou filière professionnelle, entreprise, structure de l’insertion par l’activité économique, … 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10B874C-B82E-959E-D097-72D153B6A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05" y="2001807"/>
            <a:ext cx="495704" cy="49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EA6BE1D-0B0C-42DF-5094-7ACB0A22F5D1}"/>
              </a:ext>
            </a:extLst>
          </p:cNvPr>
          <p:cNvSpPr txBox="1"/>
          <p:nvPr/>
        </p:nvSpPr>
        <p:spPr>
          <a:xfrm>
            <a:off x="444743" y="2067694"/>
            <a:ext cx="2277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Rendre la formation plus accessible et attractive (axe 1)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711B954-D90E-A124-BCF0-8670D3F30948}"/>
              </a:ext>
            </a:extLst>
          </p:cNvPr>
          <p:cNvSpPr txBox="1"/>
          <p:nvPr/>
        </p:nvSpPr>
        <p:spPr>
          <a:xfrm>
            <a:off x="3748502" y="2067694"/>
            <a:ext cx="2277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Favoriser les échanges entre acteurs de la formation (axe 2)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0F64D30E-7187-2F05-3ACC-1291F763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58" y="1635646"/>
            <a:ext cx="377020" cy="37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D8466A5D-40A0-C668-D7B6-4E53D8CCA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16" y="1718994"/>
            <a:ext cx="377021" cy="37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harte graphique de l'État en région">
            <a:extLst>
              <a:ext uri="{FF2B5EF4-FFF2-40B4-BE49-F238E27FC236}">
                <a16:creationId xmlns:a16="http://schemas.microsoft.com/office/drawing/2014/main" id="{AFBF8C2A-18A2-F8C3-A60E-98C9F9E5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193"/>
            <a:ext cx="818242" cy="6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4330C83-CCA3-3C3B-0C17-F9B40D03C61C}"/>
              </a:ext>
            </a:extLst>
          </p:cNvPr>
          <p:cNvSpPr txBox="1"/>
          <p:nvPr/>
        </p:nvSpPr>
        <p:spPr>
          <a:xfrm>
            <a:off x="235928" y="2504385"/>
            <a:ext cx="282390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i="1" dirty="0"/>
              <a:t>Objet : </a:t>
            </a:r>
            <a:r>
              <a:rPr lang="fr-FR" sz="1000" dirty="0"/>
              <a:t>développement d’espaces capables </a:t>
            </a:r>
            <a:r>
              <a:rPr lang="fr-FR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d’accueillir des apprenants </a:t>
            </a:r>
            <a:r>
              <a:rPr lang="fr-FR" sz="1000" dirty="0"/>
              <a:t>ainsi que des </a:t>
            </a:r>
            <a:r>
              <a:rPr lang="fr-FR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établissements de formation</a:t>
            </a:r>
          </a:p>
          <a:p>
            <a:pPr algn="just"/>
            <a:endParaRPr lang="fr-FR" sz="600" dirty="0"/>
          </a:p>
          <a:p>
            <a:pPr algn="just"/>
            <a:r>
              <a:rPr lang="fr-FR" sz="1000" i="1" dirty="0"/>
              <a:t>Moyens</a:t>
            </a:r>
            <a:r>
              <a:rPr lang="fr-FR" sz="1000" dirty="0"/>
              <a:t> </a:t>
            </a:r>
            <a:r>
              <a:rPr lang="fr-FR" sz="1000" i="1" dirty="0"/>
              <a:t>:</a:t>
            </a:r>
            <a:r>
              <a:rPr lang="fr-FR" sz="1000" dirty="0"/>
              <a:t> projets facilitant l’accès des apprenants à la formation, avec 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00" dirty="0"/>
              <a:t>Un lieu avec des </a:t>
            </a:r>
            <a:r>
              <a:rPr lang="fr-FR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salles équipées </a:t>
            </a:r>
            <a:r>
              <a:rPr lang="fr-FR" sz="1000" dirty="0"/>
              <a:t>de matériel informatique et outils innovants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00" dirty="0"/>
              <a:t>Un </a:t>
            </a:r>
            <a:r>
              <a:rPr lang="fr-FR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accompagnement humain </a:t>
            </a:r>
            <a:r>
              <a:rPr lang="fr-FR" sz="1000" dirty="0"/>
              <a:t>destiné aux apprenants et formateurs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74FF50-50E2-BA01-836E-6110752D79C6}"/>
              </a:ext>
            </a:extLst>
          </p:cNvPr>
          <p:cNvSpPr txBox="1"/>
          <p:nvPr/>
        </p:nvSpPr>
        <p:spPr>
          <a:xfrm>
            <a:off x="3258637" y="2504385"/>
            <a:ext cx="3257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i="1" dirty="0"/>
              <a:t>Objet : </a:t>
            </a:r>
            <a:r>
              <a:rPr lang="fr-FR" sz="1000" dirty="0"/>
              <a:t>l’émergence </a:t>
            </a:r>
            <a:r>
              <a:rPr lang="fr-FR" sz="1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d’espaces de rencontres entre acteurs de la formation</a:t>
            </a:r>
            <a:r>
              <a:rPr lang="fr-FR" sz="1000" dirty="0"/>
              <a:t> qui souhaitent contribuer à la construction d’un modèle de formation</a:t>
            </a:r>
          </a:p>
          <a:p>
            <a:pPr algn="just"/>
            <a:endParaRPr lang="fr-FR" sz="600" dirty="0"/>
          </a:p>
          <a:p>
            <a:pPr algn="just"/>
            <a:r>
              <a:rPr lang="fr-FR" sz="1000" i="1" dirty="0"/>
              <a:t>Moyens :</a:t>
            </a:r>
            <a:r>
              <a:rPr lang="fr-FR" sz="1000" dirty="0"/>
              <a:t> projets devront favoriser les </a:t>
            </a:r>
            <a:r>
              <a:rPr lang="fr-FR" sz="1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échanges de bonnes pratiques </a:t>
            </a:r>
            <a:r>
              <a:rPr lang="fr-FR" sz="1000" dirty="0"/>
              <a:t>et donner la possibilité de tester de nouvelles méthodes, par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00" dirty="0"/>
              <a:t>Des ateliers de </a:t>
            </a:r>
            <a:r>
              <a:rPr lang="fr-FR" sz="1000" dirty="0" err="1"/>
              <a:t>test&amp;learn</a:t>
            </a:r>
            <a:endParaRPr lang="fr-FR" sz="10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00" dirty="0"/>
              <a:t>Le développement de travaux en commun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00" dirty="0"/>
              <a:t>L’animation d’une communauté de pairs…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DB09D5-102F-7158-C161-CE34378CE57F}"/>
              </a:ext>
            </a:extLst>
          </p:cNvPr>
          <p:cNvSpPr/>
          <p:nvPr/>
        </p:nvSpPr>
        <p:spPr>
          <a:xfrm>
            <a:off x="188994" y="1419622"/>
            <a:ext cx="6308162" cy="3240360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A933C3-3CCF-86C0-E0CE-F546E7403390}"/>
              </a:ext>
            </a:extLst>
          </p:cNvPr>
          <p:cNvSpPr/>
          <p:nvPr/>
        </p:nvSpPr>
        <p:spPr>
          <a:xfrm>
            <a:off x="6627565" y="1419622"/>
            <a:ext cx="2264915" cy="3240360"/>
          </a:xfrm>
          <a:prstGeom prst="rect">
            <a:avLst/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C18C106-B6C7-6CD3-BF9C-55C5ECB5B6A2}"/>
              </a:ext>
            </a:extLst>
          </p:cNvPr>
          <p:cNvSpPr/>
          <p:nvPr/>
        </p:nvSpPr>
        <p:spPr>
          <a:xfrm flipV="1">
            <a:off x="2177072" y="3867894"/>
            <a:ext cx="1818864" cy="341769"/>
          </a:xfrm>
          <a:prstGeom prst="arc">
            <a:avLst>
              <a:gd name="adj1" fmla="val 10923872"/>
              <a:gd name="adj2" fmla="val 21364627"/>
            </a:avLst>
          </a:prstGeom>
          <a:ln>
            <a:solidFill>
              <a:schemeClr val="tx2">
                <a:lumMod val="40000"/>
                <a:lumOff val="6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6F2869-4E9F-B35F-2850-0F8147EF913F}"/>
              </a:ext>
            </a:extLst>
          </p:cNvPr>
          <p:cNvSpPr txBox="1"/>
          <p:nvPr/>
        </p:nvSpPr>
        <p:spPr>
          <a:xfrm>
            <a:off x="369017" y="4253219"/>
            <a:ext cx="54271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/>
              <a:t>Projets sur axe 1 devront s’engager à développer l’axe 2</a:t>
            </a:r>
          </a:p>
          <a:p>
            <a:pPr algn="ctr"/>
            <a:r>
              <a:rPr lang="fr-FR" sz="1000" i="1" dirty="0"/>
              <a:t>Projets proposant uniquement l’axe 2 devront démontrer articulation avec l’existant </a:t>
            </a:r>
            <a:endParaRPr lang="fr-FR" sz="10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fr-FR" sz="1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3" y="7494"/>
            <a:ext cx="1054459" cy="8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46" name="Titre 6">
            <a:extLst>
              <a:ext uri="{FF2B5EF4-FFF2-40B4-BE49-F238E27FC236}">
                <a16:creationId xmlns:a16="http://schemas.microsoft.com/office/drawing/2014/main" id="{E928872F-4E7C-230B-CC94-847FB77C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762" y="202864"/>
            <a:ext cx="7788487" cy="539991"/>
          </a:xfrm>
        </p:spPr>
        <p:txBody>
          <a:bodyPr>
            <a:noAutofit/>
          </a:bodyPr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Zoom sur la composition du collectif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8BB0E9-F16B-BDA7-63C6-1E49D4EAB191}"/>
              </a:ext>
            </a:extLst>
          </p:cNvPr>
          <p:cNvSpPr txBox="1"/>
          <p:nvPr/>
        </p:nvSpPr>
        <p:spPr>
          <a:xfrm>
            <a:off x="1246219" y="1167083"/>
            <a:ext cx="156126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1" b="1" dirty="0"/>
              <a:t>Acteur des tiers-lieux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EA74B3F-D998-5CB7-A528-A56B44720346}"/>
              </a:ext>
            </a:extLst>
          </p:cNvPr>
          <p:cNvSpPr txBox="1"/>
          <p:nvPr/>
        </p:nvSpPr>
        <p:spPr>
          <a:xfrm>
            <a:off x="4067944" y="1593826"/>
            <a:ext cx="2112727" cy="143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1" dirty="0"/>
              <a:t>Organismes de formation,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1" dirty="0"/>
              <a:t>CFA,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1" dirty="0"/>
              <a:t>Lycées professionnels,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1" dirty="0"/>
              <a:t>Etablissements scolaires,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1" dirty="0"/>
              <a:t>Etablissements de formation sanitaires et sociales,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1" dirty="0" err="1"/>
              <a:t>EdTechs</a:t>
            </a:r>
            <a:r>
              <a:rPr lang="fr-FR" sz="1051" dirty="0"/>
              <a:t>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1" dirty="0"/>
              <a:t>etc.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EDDE12-C5DC-FDBB-C172-CC8F905F73DB}"/>
              </a:ext>
            </a:extLst>
          </p:cNvPr>
          <p:cNvSpPr/>
          <p:nvPr/>
        </p:nvSpPr>
        <p:spPr>
          <a:xfrm>
            <a:off x="330625" y="1152380"/>
            <a:ext cx="3446379" cy="2183337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7FE8EA-54C3-30B9-88F8-4ED99D1FE98B}"/>
              </a:ext>
            </a:extLst>
          </p:cNvPr>
          <p:cNvSpPr/>
          <p:nvPr/>
        </p:nvSpPr>
        <p:spPr>
          <a:xfrm>
            <a:off x="4086035" y="1152380"/>
            <a:ext cx="2057705" cy="218333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077E441-12B4-A182-ACFB-27E40FBF4E57}"/>
              </a:ext>
            </a:extLst>
          </p:cNvPr>
          <p:cNvSpPr txBox="1"/>
          <p:nvPr/>
        </p:nvSpPr>
        <p:spPr>
          <a:xfrm>
            <a:off x="323528" y="1923678"/>
            <a:ext cx="2214208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1" dirty="0"/>
              <a:t>Un fort </a:t>
            </a:r>
            <a:r>
              <a:rPr lang="fr-FR" sz="1051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ancrage territorial</a:t>
            </a:r>
            <a:endParaRPr lang="fr-FR" sz="1051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4F9A6654-4ECA-248E-91B7-ED97CFB3AAE4}"/>
              </a:ext>
            </a:extLst>
          </p:cNvPr>
          <p:cNvSpPr/>
          <p:nvPr/>
        </p:nvSpPr>
        <p:spPr>
          <a:xfrm rot="1694325" flipH="1" flipV="1">
            <a:off x="455854" y="3590287"/>
            <a:ext cx="576064" cy="577466"/>
          </a:xfrm>
          <a:prstGeom prst="arc">
            <a:avLst>
              <a:gd name="adj1" fmla="val 14325379"/>
              <a:gd name="adj2" fmla="val 0"/>
            </a:avLst>
          </a:prstGeom>
          <a:ln w="12700">
            <a:solidFill>
              <a:schemeClr val="tx2">
                <a:lumMod val="20000"/>
                <a:lumOff val="8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0E639BB-DC90-E937-FB1A-9A7164A25712}"/>
              </a:ext>
            </a:extLst>
          </p:cNvPr>
          <p:cNvSpPr txBox="1"/>
          <p:nvPr/>
        </p:nvSpPr>
        <p:spPr>
          <a:xfrm>
            <a:off x="323528" y="1491630"/>
            <a:ext cx="3446379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1" i="1" dirty="0"/>
              <a:t>5 critères sont utilisés pour qualifier un lieu de tiers-lieux, mais cette définition n’est pas restrictive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8D89160-DC2B-7368-B302-02915F08758D}"/>
              </a:ext>
            </a:extLst>
          </p:cNvPr>
          <p:cNvSpPr txBox="1"/>
          <p:nvPr/>
        </p:nvSpPr>
        <p:spPr>
          <a:xfrm>
            <a:off x="907968" y="3936291"/>
            <a:ext cx="4064423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1" dirty="0"/>
              <a:t>Les membres désignent un </a:t>
            </a:r>
            <a:r>
              <a:rPr lang="fr-FR" sz="1051" b="1" dirty="0"/>
              <a:t>chef de file</a:t>
            </a:r>
            <a:r>
              <a:rPr lang="fr-FR" sz="1051" dirty="0"/>
              <a:t> du collectif</a:t>
            </a:r>
            <a:endParaRPr lang="fr-FR" sz="1051" b="1" i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9296121-8F1E-5F33-AE62-10A2AE5173BC}"/>
              </a:ext>
            </a:extLst>
          </p:cNvPr>
          <p:cNvSpPr txBox="1"/>
          <p:nvPr/>
        </p:nvSpPr>
        <p:spPr>
          <a:xfrm>
            <a:off x="907968" y="4154154"/>
            <a:ext cx="7317833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1" dirty="0"/>
              <a:t>Les membres s’engagent à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1" dirty="0"/>
              <a:t>Considérer </a:t>
            </a:r>
            <a:r>
              <a:rPr lang="fr-FR" sz="1051" b="1" dirty="0"/>
              <a:t>l’ouverture du collectif </a:t>
            </a:r>
            <a:r>
              <a:rPr lang="fr-FR" sz="1051" dirty="0"/>
              <a:t>à d’autres acteurs de la compétence non-membres initiaux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1" dirty="0"/>
              <a:t>Permettre </a:t>
            </a:r>
            <a:r>
              <a:rPr lang="fr-FR" sz="1051" b="1" dirty="0"/>
              <a:t>l’accès au matériel</a:t>
            </a:r>
            <a:r>
              <a:rPr lang="fr-FR" sz="1051" dirty="0"/>
              <a:t> et à l’infrastructure à d’autres organismes et acteurs non-membres du collectif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E90A4D3F-17CA-A235-284F-EA67C7B4C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184308"/>
            <a:ext cx="315434" cy="315434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1BE6FEC3-F52B-D113-064C-BE44A70484C3}"/>
              </a:ext>
            </a:extLst>
          </p:cNvPr>
          <p:cNvSpPr txBox="1"/>
          <p:nvPr/>
        </p:nvSpPr>
        <p:spPr>
          <a:xfrm>
            <a:off x="4067944" y="1167083"/>
            <a:ext cx="2016224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1" b="1" dirty="0"/>
              <a:t>Acteur de la formation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C5FF018-FC47-DF74-F43D-79A3723EC3F7}"/>
              </a:ext>
            </a:extLst>
          </p:cNvPr>
          <p:cNvSpPr txBox="1"/>
          <p:nvPr/>
        </p:nvSpPr>
        <p:spPr>
          <a:xfrm>
            <a:off x="323528" y="2206917"/>
            <a:ext cx="3392456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1" dirty="0"/>
              <a:t>Une </a:t>
            </a:r>
            <a:r>
              <a:rPr lang="fr-FR" sz="1051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communauté d’acteurs locaux engagés</a:t>
            </a:r>
            <a:endParaRPr lang="fr-FR" sz="1051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9F50149-B224-08A7-E198-4715F5BD3B47}"/>
              </a:ext>
            </a:extLst>
          </p:cNvPr>
          <p:cNvSpPr txBox="1"/>
          <p:nvPr/>
        </p:nvSpPr>
        <p:spPr>
          <a:xfrm>
            <a:off x="323528" y="2490156"/>
            <a:ext cx="3392456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1" dirty="0"/>
              <a:t>Une </a:t>
            </a:r>
            <a:r>
              <a:rPr lang="fr-FR" sz="1051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gouvernance partagée</a:t>
            </a:r>
            <a:endParaRPr lang="fr-FR" sz="1051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C8FC46A-B333-4646-26D9-956438EF1716}"/>
              </a:ext>
            </a:extLst>
          </p:cNvPr>
          <p:cNvSpPr txBox="1"/>
          <p:nvPr/>
        </p:nvSpPr>
        <p:spPr>
          <a:xfrm>
            <a:off x="323528" y="2773395"/>
            <a:ext cx="3392456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1" dirty="0"/>
              <a:t>Une </a:t>
            </a:r>
            <a:r>
              <a:rPr lang="fr-FR" sz="1051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hybridation d’activités</a:t>
            </a:r>
            <a:endParaRPr lang="fr-FR" sz="1051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459EE1C-A3FC-4835-AC22-DBA6FDE20329}"/>
              </a:ext>
            </a:extLst>
          </p:cNvPr>
          <p:cNvSpPr txBox="1"/>
          <p:nvPr/>
        </p:nvSpPr>
        <p:spPr>
          <a:xfrm>
            <a:off x="323528" y="3056635"/>
            <a:ext cx="3528392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1" dirty="0"/>
              <a:t>Une </a:t>
            </a:r>
            <a:r>
              <a:rPr lang="fr-FR" sz="1051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dynamique d’expérimentation et d’innovation</a:t>
            </a:r>
            <a:endParaRPr lang="fr-FR" sz="1051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053ED7-F017-5186-59BE-BFBAD70301D1}"/>
              </a:ext>
            </a:extLst>
          </p:cNvPr>
          <p:cNvSpPr/>
          <p:nvPr/>
        </p:nvSpPr>
        <p:spPr>
          <a:xfrm>
            <a:off x="6478224" y="1152381"/>
            <a:ext cx="2393033" cy="2183336"/>
          </a:xfrm>
          <a:prstGeom prst="rect">
            <a:avLst/>
          </a:prstGeom>
          <a:noFill/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1D95F10-21E7-79D6-F73B-7669F086D15C}"/>
              </a:ext>
            </a:extLst>
          </p:cNvPr>
          <p:cNvSpPr txBox="1"/>
          <p:nvPr/>
        </p:nvSpPr>
        <p:spPr>
          <a:xfrm>
            <a:off x="6430622" y="1131590"/>
            <a:ext cx="2556224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1" b="1" dirty="0"/>
              <a:t>Peut être enrichi d’une  multiplicité de partenaires pertinents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7A26891-D968-733A-4C97-E329805C9399}"/>
              </a:ext>
            </a:extLst>
          </p:cNvPr>
          <p:cNvSpPr txBox="1"/>
          <p:nvPr/>
        </p:nvSpPr>
        <p:spPr>
          <a:xfrm>
            <a:off x="6537797" y="1610150"/>
            <a:ext cx="2282675" cy="170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1" dirty="0"/>
              <a:t>Branches ou filières professionnelles,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1" dirty="0"/>
              <a:t>Entreprises,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1" dirty="0"/>
              <a:t>Structures de l’insertion par l’activité économique,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1" dirty="0"/>
              <a:t>Coopératives d’activité et d’emploi,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1" dirty="0"/>
              <a:t>Etablissements d’enseignement scolaire ou supérieur,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1" dirty="0"/>
              <a:t>Têtes de réseaux de tiers-lieux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8E25D3A-F9C6-5136-F8A5-80830DDD894D}"/>
              </a:ext>
            </a:extLst>
          </p:cNvPr>
          <p:cNvSpPr txBox="1"/>
          <p:nvPr/>
        </p:nvSpPr>
        <p:spPr>
          <a:xfrm>
            <a:off x="910175" y="3723878"/>
            <a:ext cx="7278414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50" dirty="0"/>
              <a:t>Les acteurs du collectif doivent justifier d’une existence d’au moins </a:t>
            </a:r>
            <a:r>
              <a:rPr lang="fr-FR" sz="1050" b="1" dirty="0"/>
              <a:t>1 an d’exercice</a:t>
            </a:r>
            <a:endParaRPr lang="fr-FR" sz="1050" dirty="0">
              <a:cs typeface="Arial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FE6C084-E35B-6BFF-1A1A-AB34994E65B3}"/>
              </a:ext>
            </a:extLst>
          </p:cNvPr>
          <p:cNvSpPr txBox="1"/>
          <p:nvPr/>
        </p:nvSpPr>
        <p:spPr>
          <a:xfrm>
            <a:off x="343034" y="898336"/>
            <a:ext cx="8341502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1" dirty="0"/>
              <a:t>Le collectif doit être composé à minima d’un acteur des tiers-lieux et de la formation</a:t>
            </a:r>
            <a:endParaRPr lang="fr-FR" sz="1051" i="1" dirty="0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C815688B-83B8-2CB9-43C1-E3F69971D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184308"/>
            <a:ext cx="315434" cy="31543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6EB67D9-E02B-2950-6D33-939005FE42C0}"/>
              </a:ext>
            </a:extLst>
          </p:cNvPr>
          <p:cNvSpPr/>
          <p:nvPr/>
        </p:nvSpPr>
        <p:spPr>
          <a:xfrm>
            <a:off x="827583" y="3723878"/>
            <a:ext cx="8043674" cy="102938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7798C7A-09A2-6B6D-2366-AED6D4F2C0B5}"/>
              </a:ext>
            </a:extLst>
          </p:cNvPr>
          <p:cNvSpPr txBox="1"/>
          <p:nvPr/>
        </p:nvSpPr>
        <p:spPr>
          <a:xfrm>
            <a:off x="298591" y="3435846"/>
            <a:ext cx="859388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1" i="1" dirty="0"/>
              <a:t>Possibilité d’avoir des configurations variées : plusieurs OF et 1 tiers-lieu, multitude d’acteurs de la formation et des tiers-lieux… </a:t>
            </a:r>
          </a:p>
        </p:txBody>
      </p:sp>
      <p:pic>
        <p:nvPicPr>
          <p:cNvPr id="47" name="Image 4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" y="14964"/>
            <a:ext cx="1046013" cy="900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0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69762" y="202801"/>
            <a:ext cx="7678951" cy="539991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AAP DEFFINOV </a:t>
            </a:r>
            <a:r>
              <a:rPr lang="fr-FR" sz="2800" dirty="0" smtClean="0">
                <a:solidFill>
                  <a:schemeClr val="tx1"/>
                </a:solidFill>
              </a:rPr>
              <a:t>TIERS-LIEUX Corse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2B1921-7AAB-5AC6-2BF4-37238C20FBFF}"/>
              </a:ext>
            </a:extLst>
          </p:cNvPr>
          <p:cNvSpPr txBox="1"/>
          <p:nvPr/>
        </p:nvSpPr>
        <p:spPr>
          <a:xfrm>
            <a:off x="841881" y="1568426"/>
            <a:ext cx="2975123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1" b="1" dirty="0"/>
              <a:t>Budget global de l’AAP </a:t>
            </a:r>
            <a:r>
              <a:rPr lang="fr-FR" sz="1051" dirty="0"/>
              <a:t>:  </a:t>
            </a:r>
            <a:r>
              <a:rPr lang="fr-FR" sz="1051" dirty="0" smtClean="0"/>
              <a:t>1,2 </a:t>
            </a:r>
            <a:r>
              <a:rPr lang="fr-FR" sz="1051" dirty="0"/>
              <a:t>millions d’euros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1380B2-9304-7048-61FF-FF04A0EA29F3}"/>
              </a:ext>
            </a:extLst>
          </p:cNvPr>
          <p:cNvSpPr txBox="1"/>
          <p:nvPr/>
        </p:nvSpPr>
        <p:spPr>
          <a:xfrm>
            <a:off x="7079946" y="1923678"/>
            <a:ext cx="1837270" cy="90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1" dirty="0"/>
              <a:t>Durée du soutien apporté par l’AAP : 36 mois au maximum</a:t>
            </a:r>
          </a:p>
          <a:p>
            <a:pPr algn="just"/>
            <a:r>
              <a:rPr lang="fr-FR" sz="1051" i="1" dirty="0"/>
              <a:t>(échéance pour la clôture des projets : 31/12/2026)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05EE09-A11A-EDF6-F29D-DF6DD67F5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541985"/>
            <a:ext cx="308283" cy="3082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779F45-E50D-453B-DBF2-2BABDF92E4F1}"/>
              </a:ext>
            </a:extLst>
          </p:cNvPr>
          <p:cNvSpPr/>
          <p:nvPr/>
        </p:nvSpPr>
        <p:spPr>
          <a:xfrm>
            <a:off x="330627" y="1455559"/>
            <a:ext cx="6610666" cy="327643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09EC6A-7A6E-984F-8A76-B82A98EFEE69}"/>
              </a:ext>
            </a:extLst>
          </p:cNvPr>
          <p:cNvSpPr/>
          <p:nvPr/>
        </p:nvSpPr>
        <p:spPr>
          <a:xfrm>
            <a:off x="7079947" y="1455559"/>
            <a:ext cx="1807422" cy="1403529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5C0F95-368B-A4A0-9918-331834565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885658"/>
            <a:ext cx="317022" cy="31702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AA8C563-7B5F-C39B-1DC5-7E2CC14B8732}"/>
              </a:ext>
            </a:extLst>
          </p:cNvPr>
          <p:cNvSpPr txBox="1"/>
          <p:nvPr/>
        </p:nvSpPr>
        <p:spPr>
          <a:xfrm>
            <a:off x="5370864" y="2283718"/>
            <a:ext cx="1594151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1" dirty="0"/>
              <a:t>Régime des </a:t>
            </a:r>
            <a:r>
              <a:rPr lang="fr-FR" sz="1051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minimis</a:t>
            </a:r>
          </a:p>
          <a:p>
            <a:pPr algn="ctr"/>
            <a:r>
              <a:rPr lang="fr-FR" sz="1051" b="1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Ou </a:t>
            </a:r>
            <a:r>
              <a:rPr lang="fr-FR" sz="1051" b="1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minimis</a:t>
            </a:r>
            <a:r>
              <a:rPr lang="fr-FR" sz="1051" b="1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1051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SIEG (règles </a:t>
            </a:r>
            <a:r>
              <a:rPr lang="fr-FR" sz="1051" b="1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slide </a:t>
            </a:r>
            <a:r>
              <a:rPr lang="fr-FR" sz="1051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suivante)</a:t>
            </a:r>
            <a:endParaRPr lang="fr-FR" sz="1051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FBBC3A0-0F6F-3586-2FA6-AB48BB06673F}"/>
              </a:ext>
            </a:extLst>
          </p:cNvPr>
          <p:cNvSpPr txBox="1"/>
          <p:nvPr/>
        </p:nvSpPr>
        <p:spPr>
          <a:xfrm>
            <a:off x="323528" y="2283718"/>
            <a:ext cx="1512168" cy="122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1" dirty="0"/>
              <a:t>Soutien de l’AAP : </a:t>
            </a:r>
          </a:p>
          <a:p>
            <a:pPr algn="ctr"/>
            <a:r>
              <a:rPr lang="fr-FR" sz="1051" dirty="0"/>
              <a:t>de </a:t>
            </a:r>
            <a:r>
              <a:rPr lang="fr-FR" sz="1051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50 000 </a:t>
            </a:r>
            <a:r>
              <a:rPr lang="fr-FR" sz="1051" dirty="0"/>
              <a:t>à </a:t>
            </a:r>
            <a:r>
              <a:rPr lang="fr-FR" sz="1051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200 000 euros </a:t>
            </a:r>
            <a:r>
              <a:rPr lang="fr-FR" sz="1051" dirty="0"/>
              <a:t>par projet sous le régime des minimis</a:t>
            </a:r>
          </a:p>
          <a:p>
            <a:pPr algn="ctr"/>
            <a:r>
              <a:rPr lang="fr-FR" sz="1051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50 000 </a:t>
            </a:r>
            <a:r>
              <a:rPr lang="fr-FR" sz="1051" dirty="0"/>
              <a:t>à </a:t>
            </a:r>
            <a:r>
              <a:rPr lang="fr-FR" sz="1051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500 000 euros</a:t>
            </a:r>
            <a:r>
              <a:rPr lang="fr-FR" sz="1051" dirty="0"/>
              <a:t> sous le régime des minimis SIEG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7F25ED2-8F9D-840C-5608-21780856CD5B}"/>
              </a:ext>
            </a:extLst>
          </p:cNvPr>
          <p:cNvSpPr txBox="1"/>
          <p:nvPr/>
        </p:nvSpPr>
        <p:spPr>
          <a:xfrm>
            <a:off x="2000788" y="2283718"/>
            <a:ext cx="3333453" cy="1224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1" dirty="0"/>
              <a:t>Taux d’intervention plafonné à </a:t>
            </a:r>
            <a:r>
              <a:rPr lang="fr-FR" sz="1051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70% </a:t>
            </a:r>
            <a:r>
              <a:rPr lang="fr-FR" sz="1051" dirty="0"/>
              <a:t>du montant total des dépenses éligibles</a:t>
            </a:r>
          </a:p>
          <a:p>
            <a:pPr algn="just"/>
            <a:endParaRPr lang="fr-FR" sz="1051" dirty="0"/>
          </a:p>
          <a:p>
            <a:pPr algn="just"/>
            <a:r>
              <a:rPr lang="fr-FR" sz="1051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30% </a:t>
            </a:r>
            <a:r>
              <a:rPr lang="fr-FR" sz="1051" dirty="0"/>
              <a:t>de cofinancements à apporter (publics, privés, autofinancement) </a:t>
            </a:r>
            <a:r>
              <a:rPr lang="fr-FR" sz="1050" b="1" i="1" dirty="0">
                <a:solidFill>
                  <a:schemeClr val="bg2"/>
                </a:solidFill>
              </a:rPr>
              <a:t>hors fonds européens (FSE, FEDER)</a:t>
            </a:r>
            <a:endParaRPr lang="fr-FR" sz="1050" i="1" dirty="0">
              <a:solidFill>
                <a:schemeClr val="bg2"/>
              </a:solidFill>
            </a:endParaRPr>
          </a:p>
          <a:p>
            <a:pPr algn="just"/>
            <a:endParaRPr lang="fr-FR" sz="105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EAB6C1F-BCAE-E73E-8A2F-F0344153AF6A}"/>
              </a:ext>
            </a:extLst>
          </p:cNvPr>
          <p:cNvSpPr txBox="1"/>
          <p:nvPr/>
        </p:nvSpPr>
        <p:spPr>
          <a:xfrm>
            <a:off x="1971966" y="3291830"/>
            <a:ext cx="3346631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1" i="1" dirty="0"/>
              <a:t>Dont</a:t>
            </a:r>
            <a:r>
              <a:rPr lang="fr-FR" sz="1051" b="1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30% </a:t>
            </a:r>
            <a:r>
              <a:rPr lang="fr-FR" sz="1051" i="1" dirty="0"/>
              <a:t>pourront émaner d’une valorisation non financière d’apports matériels ou immatériels (dont bénévolat)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E6460C3-5CE5-8C8D-4471-B85AE0B09836}"/>
              </a:ext>
            </a:extLst>
          </p:cNvPr>
          <p:cNvSpPr/>
          <p:nvPr/>
        </p:nvSpPr>
        <p:spPr>
          <a:xfrm rot="3302046" flipH="1" flipV="1">
            <a:off x="1866061" y="2972559"/>
            <a:ext cx="576064" cy="577466"/>
          </a:xfrm>
          <a:prstGeom prst="arc">
            <a:avLst>
              <a:gd name="adj1" fmla="val 14325379"/>
              <a:gd name="adj2" fmla="val 0"/>
            </a:avLst>
          </a:prstGeom>
          <a:ln w="12700">
            <a:solidFill>
              <a:schemeClr val="tx2">
                <a:lumMod val="20000"/>
                <a:lumOff val="8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AA0C3CB-86D1-45FB-5FC6-0051E7846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491630"/>
            <a:ext cx="317022" cy="317022"/>
          </a:xfrm>
          <a:prstGeom prst="rect">
            <a:avLst/>
          </a:prstGeom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451736E-14BA-1DB5-751B-294E358E4CDE}"/>
              </a:ext>
            </a:extLst>
          </p:cNvPr>
          <p:cNvCxnSpPr>
            <a:cxnSpLocks/>
          </p:cNvCxnSpPr>
          <p:nvPr/>
        </p:nvCxnSpPr>
        <p:spPr>
          <a:xfrm>
            <a:off x="1763688" y="2211710"/>
            <a:ext cx="0" cy="169200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7FED30D2-AC7E-11D3-E20D-75949846EBD4}"/>
              </a:ext>
            </a:extLst>
          </p:cNvPr>
          <p:cNvSpPr txBox="1"/>
          <p:nvPr/>
        </p:nvSpPr>
        <p:spPr>
          <a:xfrm>
            <a:off x="7020272" y="3075806"/>
            <a:ext cx="1887087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i="1" dirty="0"/>
              <a:t>Candidats devront compléter un </a:t>
            </a:r>
            <a:r>
              <a:rPr lang="fr-FR" sz="1050" b="1" i="1" dirty="0"/>
              <a:t>tableau récapitulatif des aides publiques perçues (si minimis) </a:t>
            </a:r>
          </a:p>
          <a:p>
            <a:pPr algn="ctr"/>
            <a:r>
              <a:rPr lang="fr-FR" sz="1050" b="1" i="1" dirty="0"/>
              <a:t>=&gt; </a:t>
            </a:r>
            <a:r>
              <a:rPr lang="fr-FR" sz="1050" i="1" dirty="0"/>
              <a:t>preuve à la charge du porteur pour le respect de la règlementation des aides d’Etat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C93F4C-6172-DEDE-5236-25D726E607A1}"/>
              </a:ext>
            </a:extLst>
          </p:cNvPr>
          <p:cNvSpPr/>
          <p:nvPr/>
        </p:nvSpPr>
        <p:spPr>
          <a:xfrm>
            <a:off x="7079946" y="3003332"/>
            <a:ext cx="1807422" cy="1708160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AD3C3E6D-46AB-D915-B1D1-7D759BF10078}"/>
              </a:ext>
            </a:extLst>
          </p:cNvPr>
          <p:cNvCxnSpPr>
            <a:cxnSpLocks/>
          </p:cNvCxnSpPr>
          <p:nvPr/>
        </p:nvCxnSpPr>
        <p:spPr>
          <a:xfrm>
            <a:off x="5364088" y="2211710"/>
            <a:ext cx="0" cy="169200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14636A80-0F09-9074-B6CF-D2FF54FF7E8D}"/>
              </a:ext>
            </a:extLst>
          </p:cNvPr>
          <p:cNvSpPr txBox="1"/>
          <p:nvPr/>
        </p:nvSpPr>
        <p:spPr>
          <a:xfrm>
            <a:off x="841307" y="1957666"/>
            <a:ext cx="3802701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1" b="1" dirty="0"/>
              <a:t>Conditions financières du soutien au projet par cet AAP</a:t>
            </a:r>
            <a:endParaRPr lang="fr-FR" sz="1051" dirty="0"/>
          </a:p>
        </p:txBody>
      </p:sp>
      <p:pic>
        <p:nvPicPr>
          <p:cNvPr id="24" name="Image 2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" y="14964"/>
            <a:ext cx="1046013" cy="900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1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69762" y="195268"/>
            <a:ext cx="7235848" cy="539991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Choix du régime des minimis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13E64A4-D4B7-26A6-36C7-7D134D46FB56}"/>
              </a:ext>
            </a:extLst>
          </p:cNvPr>
          <p:cNvCxnSpPr>
            <a:cxnSpLocks/>
          </p:cNvCxnSpPr>
          <p:nvPr/>
        </p:nvCxnSpPr>
        <p:spPr>
          <a:xfrm>
            <a:off x="-180528" y="1953295"/>
            <a:ext cx="8604000" cy="0"/>
          </a:xfrm>
          <a:prstGeom prst="line">
            <a:avLst/>
          </a:prstGeom>
          <a:ln>
            <a:noFill/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3DDBA7C1-DDB7-737F-7028-37A52F3892F2}"/>
              </a:ext>
            </a:extLst>
          </p:cNvPr>
          <p:cNvSpPr txBox="1"/>
          <p:nvPr/>
        </p:nvSpPr>
        <p:spPr>
          <a:xfrm>
            <a:off x="179512" y="1136879"/>
            <a:ext cx="8064895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lvl="2" algn="just"/>
            <a:r>
              <a:rPr lang="fr-FR" sz="1200" b="0" i="0" dirty="0">
                <a:effectLst/>
                <a:latin typeface="Arial" panose="020B0604020202020204" pitchFamily="34" charset="0"/>
              </a:rPr>
              <a:t>Compte tenu des montants associés à l’AAP, le </a:t>
            </a:r>
            <a:r>
              <a:rPr lang="fr-FR" sz="12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régime des minimis</a:t>
            </a:r>
            <a:r>
              <a:rPr lang="fr-FR" sz="1200" b="0" i="0" dirty="0">
                <a:effectLst/>
                <a:latin typeface="Arial" panose="020B0604020202020204" pitchFamily="34" charset="0"/>
              </a:rPr>
              <a:t>, avec ou sans SIEG est le régime préconisé par l’équipe nationale, dont elle assure la validité juridique et permet de s’exonérer de notification d’aides d’État. </a:t>
            </a:r>
          </a:p>
          <a:p>
            <a:pPr lvl="2" algn="just"/>
            <a:endParaRPr lang="fr-FR" sz="1200" dirty="0">
              <a:latin typeface="Arial" panose="020B0604020202020204" pitchFamily="34" charset="0"/>
            </a:endParaRPr>
          </a:p>
          <a:p>
            <a:pPr lvl="2" algn="just"/>
            <a:r>
              <a:rPr lang="fr-FR" sz="1200" b="0" i="0" dirty="0">
                <a:effectLst/>
                <a:latin typeface="Arial" panose="020B0604020202020204" pitchFamily="34" charset="0"/>
              </a:rPr>
              <a:t>Les seuils :</a:t>
            </a:r>
          </a:p>
          <a:p>
            <a:pPr marL="1085850" lvl="2" indent="-171450" algn="just">
              <a:buFont typeface="Arial" panose="020B0604020202020204" pitchFamily="34" charset="0"/>
              <a:buChar char="•"/>
            </a:pPr>
            <a:r>
              <a:rPr lang="fr-FR" sz="1200" b="0" i="0" dirty="0">
                <a:effectLst/>
                <a:latin typeface="Arial" panose="020B0604020202020204" pitchFamily="34" charset="0"/>
              </a:rPr>
              <a:t>Le montant maximal est de </a:t>
            </a:r>
            <a:r>
              <a:rPr lang="fr-FR" sz="12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200 000 euros </a:t>
            </a:r>
            <a:r>
              <a:rPr lang="fr-FR" sz="1200" b="1" i="0" dirty="0">
                <a:effectLst/>
                <a:latin typeface="Arial" panose="020B0604020202020204" pitchFamily="34" charset="0"/>
              </a:rPr>
              <a:t>par entreprise sur une période de trois ans</a:t>
            </a:r>
            <a:r>
              <a:rPr lang="fr-FR" sz="12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marL="1085850" lvl="2" indent="-1714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</a:rPr>
              <a:t>Il peut s’élever à </a:t>
            </a:r>
            <a:r>
              <a:rPr lang="fr-FR" sz="1200" b="1" dirty="0">
                <a:solidFill>
                  <a:schemeClr val="tx2"/>
                </a:solidFill>
                <a:latin typeface="Arial" panose="020B0604020202020204" pitchFamily="34" charset="0"/>
              </a:rPr>
              <a:t>500 000 euros </a:t>
            </a:r>
            <a:r>
              <a:rPr lang="fr-FR" sz="1200" b="1" dirty="0">
                <a:latin typeface="Arial" panose="020B0604020202020204" pitchFamily="34" charset="0"/>
              </a:rPr>
              <a:t>par entreprise sur une période de trois ans dans le cadre des </a:t>
            </a:r>
            <a:r>
              <a:rPr lang="fr-FR" sz="1200" b="1" dirty="0">
                <a:solidFill>
                  <a:schemeClr val="tx2"/>
                </a:solidFill>
                <a:latin typeface="Arial" panose="020B0604020202020204" pitchFamily="34" charset="0"/>
              </a:rPr>
              <a:t>« s</a:t>
            </a:r>
            <a:r>
              <a:rPr lang="fr-FR" sz="1200" b="1" dirty="0">
                <a:solidFill>
                  <a:schemeClr val="tx2"/>
                </a:solidFill>
              </a:rPr>
              <a:t>ervices d’intérêt économique général »</a:t>
            </a:r>
            <a:r>
              <a:rPr lang="fr-FR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(SIEG) mais nécessite une convention spécifique.</a:t>
            </a:r>
            <a:endParaRPr lang="fr-FR" sz="1200" b="0" i="0" dirty="0">
              <a:effectLst/>
              <a:latin typeface="Arial" panose="020B0604020202020204" pitchFamily="34" charset="0"/>
            </a:endParaRPr>
          </a:p>
          <a:p>
            <a:pPr lvl="2" algn="just"/>
            <a:endParaRPr lang="fr-FR" sz="1200" dirty="0">
              <a:latin typeface="Arial" panose="020B0604020202020204" pitchFamily="34" charset="0"/>
            </a:endParaRPr>
          </a:p>
          <a:p>
            <a:pPr lvl="2" algn="just"/>
            <a:r>
              <a:rPr lang="fr-FR" sz="1200" dirty="0">
                <a:latin typeface="Arial"/>
                <a:cs typeface="Arial"/>
              </a:rPr>
              <a:t>L’article 5§2 du Règlement (UE) n°1407/2013 de la commission du 18 décembre 2013 rappelle les règles du </a:t>
            </a:r>
            <a:r>
              <a:rPr lang="fr-FR" sz="1200" b="1" dirty="0">
                <a:solidFill>
                  <a:schemeClr val="tx2"/>
                </a:solidFill>
                <a:latin typeface="Arial"/>
                <a:cs typeface="Arial"/>
              </a:rPr>
              <a:t>cumul de subventions </a:t>
            </a:r>
            <a:r>
              <a:rPr lang="fr-FR" sz="1200" dirty="0">
                <a:latin typeface="Arial"/>
                <a:cs typeface="Arial"/>
              </a:rPr>
              <a:t>: </a:t>
            </a:r>
            <a:endParaRPr lang="fr-FR" dirty="0">
              <a:latin typeface="Arial"/>
              <a:cs typeface="Arial"/>
            </a:endParaRPr>
          </a:p>
          <a:p>
            <a:pPr lvl="2" algn="just"/>
            <a:r>
              <a:rPr lang="fr-FR" sz="1200" dirty="0">
                <a:ea typeface="+mn-lt"/>
                <a:cs typeface="+mn-lt"/>
              </a:rPr>
              <a:t>- </a:t>
            </a:r>
            <a:r>
              <a:rPr lang="fr-FR" sz="1200" dirty="0">
                <a:latin typeface="Arial"/>
                <a:cs typeface="Arial"/>
              </a:rPr>
              <a:t>Aides sur des coûts admissibles similaires : cumulables entre elles à la mesure du plafond le plus haut (un minimi est cumulable avec un minimi SIEG au plafond de 500K€)</a:t>
            </a:r>
            <a:endParaRPr lang="fr-FR" dirty="0"/>
          </a:p>
          <a:p>
            <a:pPr lvl="2" algn="just"/>
            <a:r>
              <a:rPr lang="fr-FR" sz="1200" dirty="0">
                <a:ea typeface="+mn-lt"/>
                <a:cs typeface="+mn-lt"/>
              </a:rPr>
              <a:t>- </a:t>
            </a:r>
            <a:r>
              <a:rPr lang="fr-FR" sz="1200" dirty="0">
                <a:latin typeface="Arial"/>
                <a:cs typeface="Arial"/>
              </a:rPr>
              <a:t>Aides ne portant pas sur des coûts admissibles spécifiques : ces aides sont cumulables avec d’autres régimes de subvention (une fabrique des territoires subventionnée par l’ANCT grâce à un minimi peut donc être soutenue avec DEFFINOV sur un autre minimi).</a:t>
            </a:r>
            <a:endParaRPr lang="fr-FR" dirty="0"/>
          </a:p>
          <a:p>
            <a:pPr lvl="2" algn="just"/>
            <a:endParaRPr lang="fr-FR" sz="1200" dirty="0">
              <a:latin typeface="Arial" panose="020B0604020202020204" pitchFamily="34" charset="0"/>
              <a:cs typeface="Arial"/>
            </a:endParaRPr>
          </a:p>
          <a:p>
            <a:pPr lvl="2" algn="just"/>
            <a:endParaRPr lang="fr-FR" sz="1200" dirty="0">
              <a:latin typeface="Arial" panose="020B0604020202020204" pitchFamily="34" charset="0"/>
            </a:endParaRPr>
          </a:p>
          <a:p>
            <a:pPr lvl="2" algn="just"/>
            <a:r>
              <a:rPr lang="fr-FR" sz="1200" dirty="0">
                <a:latin typeface="Arial" panose="020B0604020202020204" pitchFamily="34" charset="0"/>
              </a:rPr>
              <a:t>Comme indiqué slide précédente, la </a:t>
            </a:r>
            <a:r>
              <a:rPr lang="fr-FR" sz="1200" b="1" dirty="0">
                <a:solidFill>
                  <a:schemeClr val="tx2"/>
                </a:solidFill>
                <a:latin typeface="Arial" panose="020B0604020202020204" pitchFamily="34" charset="0"/>
              </a:rPr>
              <a:t>charge de la preuve est à apporter par le porteur de projet</a:t>
            </a:r>
            <a:r>
              <a:rPr lang="fr-FR" sz="1200" dirty="0">
                <a:latin typeface="Arial" panose="020B0604020202020204" pitchFamily="34" charset="0"/>
              </a:rPr>
              <a:t>.</a:t>
            </a:r>
            <a:endParaRPr lang="fr-FR" sz="1200" dirty="0"/>
          </a:p>
          <a:p>
            <a:pPr lvl="1" algn="just"/>
            <a:endParaRPr lang="fr-FR" sz="12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A3F5D7-7CE4-2729-0218-057A0F6C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2144"/>
            <a:ext cx="850710" cy="73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" y="14964"/>
            <a:ext cx="1046013" cy="900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1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A6B0EDB4-B28A-61F9-5A9C-63F833DEE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: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65E09D0-B2DE-2A49-E112-FEF960DCDE85}"/>
              </a:ext>
            </a:extLst>
          </p:cNvPr>
          <p:cNvSpPr txBox="1"/>
          <p:nvPr/>
        </p:nvSpPr>
        <p:spPr>
          <a:xfrm>
            <a:off x="1849508" y="693614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Dépenses éligibles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9F0DEFA-5C9A-48E2-9640-B24F5CC936C8}"/>
              </a:ext>
            </a:extLst>
          </p:cNvPr>
          <p:cNvSpPr txBox="1"/>
          <p:nvPr/>
        </p:nvSpPr>
        <p:spPr>
          <a:xfrm>
            <a:off x="7020109" y="693614"/>
            <a:ext cx="1943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Dépenses inéligibles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6011F7E-BE8B-B939-CB76-BCFD5B38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508" y="711477"/>
            <a:ext cx="225884" cy="22588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91DCBB-0B76-74AA-61BF-C29DF0E9EE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58136" y="699542"/>
            <a:ext cx="278160" cy="278160"/>
          </a:xfrm>
          <a:prstGeom prst="rect">
            <a:avLst/>
          </a:prstGeom>
        </p:spPr>
      </p:pic>
      <p:graphicFrame>
        <p:nvGraphicFramePr>
          <p:cNvPr id="22" name="Tableau 3">
            <a:extLst>
              <a:ext uri="{FF2B5EF4-FFF2-40B4-BE49-F238E27FC236}">
                <a16:creationId xmlns:a16="http://schemas.microsoft.com/office/drawing/2014/main" id="{1E33712D-1A57-58A5-EAF9-6BEDDFE5C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464771"/>
              </p:ext>
            </p:extLst>
          </p:nvPr>
        </p:nvGraphicFramePr>
        <p:xfrm>
          <a:off x="6876256" y="973849"/>
          <a:ext cx="2129044" cy="2870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044">
                  <a:extLst>
                    <a:ext uri="{9D8B030D-6E8A-4147-A177-3AD203B41FA5}">
                      <a16:colId xmlns:a16="http://schemas.microsoft.com/office/drawing/2014/main" val="3726344955"/>
                    </a:ext>
                  </a:extLst>
                </a:gridCol>
              </a:tblGrid>
              <a:tr h="121028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Type de dépense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964088"/>
                  </a:ext>
                </a:extLst>
              </a:tr>
              <a:tr h="331824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Acquisition de terrain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78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fr-FR" sz="900" dirty="0"/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fr-FR" sz="900" dirty="0"/>
                        <a:t>Acquisition de matériel pour mise en place de plateaux techniques </a:t>
                      </a:r>
                      <a:r>
                        <a:rPr lang="fr-FR" sz="900" dirty="0">
                          <a:solidFill>
                            <a:srgbClr val="FF0000"/>
                          </a:solidFill>
                        </a:rPr>
                        <a:t>non existants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401564"/>
                  </a:ext>
                </a:extLst>
              </a:tr>
              <a:tr h="237421"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900" dirty="0"/>
                    </a:p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900" dirty="0"/>
                        <a:t>Coûts liés aux frais pédagogiques et à l’activité de formation du marché concurrentiel.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738555"/>
                  </a:ext>
                </a:extLst>
              </a:tr>
              <a:tr h="237421"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900" dirty="0"/>
                    </a:p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900" dirty="0"/>
                        <a:t>Dépenses de fonctionnement hors ceux listés ci-contre (maintenance, abonnement internet, etc.)</a:t>
                      </a:r>
                    </a:p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258331"/>
                  </a:ext>
                </a:extLst>
              </a:tr>
              <a:tr h="237421"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900" b="1" u="none" dirty="0">
                          <a:solidFill>
                            <a:schemeClr val="tx1"/>
                          </a:solidFill>
                        </a:rPr>
                        <a:t>Pas de nouveau tiers-lieu à financer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040161"/>
                  </a:ext>
                </a:extLst>
              </a:tr>
            </a:tbl>
          </a:graphicData>
        </a:graphic>
      </p:graphicFrame>
      <p:graphicFrame>
        <p:nvGraphicFramePr>
          <p:cNvPr id="23" name="Tableau 3">
            <a:extLst>
              <a:ext uri="{FF2B5EF4-FFF2-40B4-BE49-F238E27FC236}">
                <a16:creationId xmlns:a16="http://schemas.microsoft.com/office/drawing/2014/main" id="{1CCDA2CC-6034-7492-72F0-C0E4818F1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618817"/>
              </p:ext>
            </p:extLst>
          </p:nvPr>
        </p:nvGraphicFramePr>
        <p:xfrm>
          <a:off x="351026" y="973849"/>
          <a:ext cx="6237198" cy="343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3726344955"/>
                    </a:ext>
                  </a:extLst>
                </a:gridCol>
                <a:gridCol w="3068846">
                  <a:extLst>
                    <a:ext uri="{9D8B030D-6E8A-4147-A177-3AD203B41FA5}">
                      <a16:colId xmlns:a16="http://schemas.microsoft.com/office/drawing/2014/main" val="697672481"/>
                    </a:ext>
                  </a:extLst>
                </a:gridCol>
              </a:tblGrid>
              <a:tr h="234304">
                <a:tc>
                  <a:txBody>
                    <a:bodyPr/>
                    <a:lstStyle/>
                    <a:p>
                      <a:r>
                        <a:rPr lang="fr-FR" sz="1000" dirty="0"/>
                        <a:t>Type de dépense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Exemples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964088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algn="just"/>
                      <a:r>
                        <a:rPr lang="fr-FR" sz="900" dirty="0"/>
                        <a:t>Acquisition ou </a:t>
                      </a:r>
                      <a:r>
                        <a:rPr lang="fr-FR" sz="9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location du matériel </a:t>
                      </a:r>
                      <a:r>
                        <a:rPr lang="fr-FR" sz="900" dirty="0"/>
                        <a:t>/ des équipements requis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938579"/>
                  </a:ext>
                </a:extLst>
              </a:tr>
              <a:tr h="746844">
                <a:tc>
                  <a:txBody>
                    <a:bodyPr/>
                    <a:lstStyle/>
                    <a:p>
                      <a:pPr algn="just"/>
                      <a:r>
                        <a:rPr lang="fr-FR" sz="9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Travaux d’aménagement </a:t>
                      </a:r>
                      <a:r>
                        <a:rPr lang="fr-FR" sz="900" dirty="0"/>
                        <a:t>ou de modernisation du lieu pour l’accueil des apprenants /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Réagencement du lieu pour permettre modularité des salles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Petits travaux de réfection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Aménagement de plateaux techniques « naturels » existants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378752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Installation</a:t>
                      </a:r>
                      <a:r>
                        <a:rPr lang="fr-FR" sz="900" dirty="0"/>
                        <a:t> d’une connexion internet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900" dirty="0"/>
                        <a:t>Borne wifi, fibre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554084"/>
                  </a:ext>
                </a:extLst>
              </a:tr>
              <a:tr h="351456"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Ingénierie</a:t>
                      </a:r>
                      <a:r>
                        <a:rPr lang="fr-FR" sz="900" dirty="0"/>
                        <a:t> et à </a:t>
                      </a:r>
                      <a:r>
                        <a:rPr lang="fr-FR" sz="9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animation</a:t>
                      </a:r>
                      <a:r>
                        <a:rPr lang="fr-FR" sz="900" dirty="0"/>
                        <a:t> du projet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900" dirty="0"/>
                        <a:t>Conception de continuum de parcours d’activités en lien avec le projet déposé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391549"/>
                  </a:ext>
                </a:extLst>
              </a:tr>
              <a:tr h="622700"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Animation et </a:t>
                      </a:r>
                      <a:r>
                        <a:rPr lang="fr-FR" sz="9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accompagnement des publics</a:t>
                      </a:r>
                      <a:r>
                        <a:rPr lang="fr-FR" sz="900" dirty="0"/>
                        <a:t> et acteurs accueillis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Accompagnement en amont des temps de formation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Accompagnement méthodologique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Accompagnement motivationnel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Accompagnement entre 2 prestations de service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935198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1" dirty="0" err="1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Sourcing</a:t>
                      </a:r>
                      <a:r>
                        <a:rPr lang="fr-FR" sz="900" dirty="0"/>
                        <a:t> des publics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288372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Marketing de l’offre et communication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218090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Conduite de </a:t>
                      </a:r>
                      <a:r>
                        <a:rPr lang="fr-FR" sz="9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travaux de recherche </a:t>
                      </a:r>
                      <a:r>
                        <a:rPr lang="fr-FR" sz="900" dirty="0"/>
                        <a:t>en lien avec le projet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146233"/>
                  </a:ext>
                </a:extLst>
              </a:tr>
              <a:tr h="269844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64167"/>
                  </a:ext>
                </a:extLst>
              </a:tr>
            </a:tbl>
          </a:graphicData>
        </a:graphic>
      </p:graphicFrame>
      <p:sp>
        <p:nvSpPr>
          <p:cNvPr id="25" name="ZoneTexte 24">
            <a:extLst>
              <a:ext uri="{FF2B5EF4-FFF2-40B4-BE49-F238E27FC236}">
                <a16:creationId xmlns:a16="http://schemas.microsoft.com/office/drawing/2014/main" id="{F7CDF285-8570-9593-3FD6-A507E35786A6}"/>
              </a:ext>
            </a:extLst>
          </p:cNvPr>
          <p:cNvSpPr txBox="1"/>
          <p:nvPr/>
        </p:nvSpPr>
        <p:spPr>
          <a:xfrm rot="16200000">
            <a:off x="-345449" y="159251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Investissement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16935BE-E110-FF64-7221-F38D2C9A2C2F}"/>
              </a:ext>
            </a:extLst>
          </p:cNvPr>
          <p:cNvSpPr txBox="1"/>
          <p:nvPr/>
        </p:nvSpPr>
        <p:spPr>
          <a:xfrm rot="16200000">
            <a:off x="-345449" y="345675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Fonctionnement</a:t>
            </a:r>
          </a:p>
        </p:txBody>
      </p:sp>
      <p:sp>
        <p:nvSpPr>
          <p:cNvPr id="32" name="Parenthèse ouvrante 31">
            <a:extLst>
              <a:ext uri="{FF2B5EF4-FFF2-40B4-BE49-F238E27FC236}">
                <a16:creationId xmlns:a16="http://schemas.microsoft.com/office/drawing/2014/main" id="{DF1E5E33-28B3-06B6-2BE7-C424D6FC8ADB}"/>
              </a:ext>
            </a:extLst>
          </p:cNvPr>
          <p:cNvSpPr/>
          <p:nvPr/>
        </p:nvSpPr>
        <p:spPr>
          <a:xfrm>
            <a:off x="338682" y="1203598"/>
            <a:ext cx="56605" cy="1332000"/>
          </a:xfrm>
          <a:prstGeom prst="leftBracket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ouvrante 34">
            <a:extLst>
              <a:ext uri="{FF2B5EF4-FFF2-40B4-BE49-F238E27FC236}">
                <a16:creationId xmlns:a16="http://schemas.microsoft.com/office/drawing/2014/main" id="{6FCA8519-97A5-747B-37B8-740F265C1F89}"/>
              </a:ext>
            </a:extLst>
          </p:cNvPr>
          <p:cNvSpPr/>
          <p:nvPr/>
        </p:nvSpPr>
        <p:spPr>
          <a:xfrm>
            <a:off x="323850" y="2599632"/>
            <a:ext cx="71437" cy="1772318"/>
          </a:xfrm>
          <a:prstGeom prst="leftBracket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6">
            <a:extLst>
              <a:ext uri="{FF2B5EF4-FFF2-40B4-BE49-F238E27FC236}">
                <a16:creationId xmlns:a16="http://schemas.microsoft.com/office/drawing/2014/main" id="{CAB5928B-A292-8642-886D-9031BB6EA914}"/>
              </a:ext>
            </a:extLst>
          </p:cNvPr>
          <p:cNvSpPr txBox="1">
            <a:spLocks/>
          </p:cNvSpPr>
          <p:nvPr/>
        </p:nvSpPr>
        <p:spPr>
          <a:xfrm>
            <a:off x="1043607" y="159551"/>
            <a:ext cx="756064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0" dirty="0" smtClean="0"/>
              <a:t>ZOOM SUR LES DEPENSES ELIGIBLES</a:t>
            </a:r>
            <a:endParaRPr lang="fr-FR" sz="2800" b="0" dirty="0"/>
          </a:p>
        </p:txBody>
      </p:sp>
      <p:pic>
        <p:nvPicPr>
          <p:cNvPr id="21" name="Image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" y="14964"/>
            <a:ext cx="1046013" cy="900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5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27/06/2023</a:t>
            </a:fld>
            <a:endParaRPr lang="fr-FR" cap="all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69762" y="188163"/>
            <a:ext cx="7635417" cy="539991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Modalités de candidature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5C26563-B251-4992-C91C-2E83E71A7C33}"/>
              </a:ext>
            </a:extLst>
          </p:cNvPr>
          <p:cNvSpPr txBox="1"/>
          <p:nvPr/>
        </p:nvSpPr>
        <p:spPr>
          <a:xfrm>
            <a:off x="1069762" y="1422141"/>
            <a:ext cx="280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i="1" dirty="0"/>
              <a:t>Critères d’éligibilité administratifs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C31C77-3772-9396-3728-D2AEABCC74DE}"/>
              </a:ext>
            </a:extLst>
          </p:cNvPr>
          <p:cNvSpPr txBox="1"/>
          <p:nvPr/>
        </p:nvSpPr>
        <p:spPr>
          <a:xfrm>
            <a:off x="251528" y="2036623"/>
            <a:ext cx="403244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Police système Courant"/>
              <a:buChar char="✓"/>
            </a:pPr>
            <a:r>
              <a:rPr lang="fr-FR" sz="1100" dirty="0"/>
              <a:t>Dossier complet</a:t>
            </a:r>
          </a:p>
          <a:p>
            <a:pPr marL="171450" indent="-171450" algn="just">
              <a:spcAft>
                <a:spcPts val="600"/>
              </a:spcAft>
              <a:buFont typeface="Police système Courant"/>
              <a:buChar char="✓"/>
            </a:pPr>
            <a:r>
              <a:rPr lang="fr-FR" sz="1100" dirty="0"/>
              <a:t>Proposer des objectifs conformes aux attentes</a:t>
            </a:r>
          </a:p>
          <a:p>
            <a:pPr marL="171450" indent="-171450" algn="just">
              <a:spcAft>
                <a:spcPts val="600"/>
              </a:spcAft>
              <a:buFont typeface="Police système Courant"/>
              <a:buChar char="✓"/>
            </a:pPr>
            <a:r>
              <a:rPr lang="fr-FR" sz="1100" dirty="0"/>
              <a:t>Assiette de dépenses éligibles conformes aux plafonds/planchers</a:t>
            </a:r>
          </a:p>
          <a:p>
            <a:pPr marL="171450" indent="-171450" algn="just">
              <a:spcAft>
                <a:spcPts val="600"/>
              </a:spcAft>
              <a:buFont typeface="Police système Courant"/>
              <a:buChar char="✓"/>
            </a:pPr>
            <a:r>
              <a:rPr lang="fr-FR" sz="1100" dirty="0"/>
              <a:t>Plan de financement équilibré sur la durée du projet</a:t>
            </a:r>
          </a:p>
          <a:p>
            <a:pPr marL="171450" indent="-171450" algn="just">
              <a:spcAft>
                <a:spcPts val="600"/>
              </a:spcAft>
              <a:buFont typeface="Police système Courant"/>
              <a:buChar char="✓"/>
            </a:pPr>
            <a:r>
              <a:rPr lang="fr-FR" sz="1100" dirty="0"/>
              <a:t>Engagements des partenaires</a:t>
            </a:r>
          </a:p>
          <a:p>
            <a:pPr marL="171450" indent="-171450" algn="just">
              <a:spcAft>
                <a:spcPts val="600"/>
              </a:spcAft>
              <a:buFont typeface="Police système Courant"/>
              <a:buChar char="✓"/>
            </a:pPr>
            <a:r>
              <a:rPr lang="fr-FR" sz="1100" dirty="0"/>
              <a:t>Portage par chef de file justifiant de sa solidité financière et d’une existence d’un an</a:t>
            </a:r>
          </a:p>
        </p:txBody>
      </p:sp>
      <p:pic>
        <p:nvPicPr>
          <p:cNvPr id="3" name="Picture 2" descr="Charte graphique de l'État en région">
            <a:extLst>
              <a:ext uri="{FF2B5EF4-FFF2-40B4-BE49-F238E27FC236}">
                <a16:creationId xmlns:a16="http://schemas.microsoft.com/office/drawing/2014/main" id="{C69E6983-C4BE-209B-D0DE-A57392FC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193"/>
            <a:ext cx="818242" cy="6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6D6903-73DC-53C9-BF63-5AC8BC64C462}"/>
              </a:ext>
            </a:extLst>
          </p:cNvPr>
          <p:cNvSpPr txBox="1"/>
          <p:nvPr/>
        </p:nvSpPr>
        <p:spPr>
          <a:xfrm>
            <a:off x="4571123" y="1995686"/>
            <a:ext cx="41773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100" b="1" dirty="0"/>
              <a:t>Composition du consortium</a:t>
            </a:r>
          </a:p>
          <a:p>
            <a:pPr marL="171450" indent="-171450" algn="just">
              <a:spcAft>
                <a:spcPts val="600"/>
              </a:spcAft>
              <a:buFont typeface="Police système Courant"/>
              <a:buChar char="✓"/>
            </a:pPr>
            <a:r>
              <a:rPr lang="fr-FR" sz="1100" dirty="0"/>
              <a:t>1 acteur des tiers-lieux (correspond à un faisceau d’indices)</a:t>
            </a:r>
          </a:p>
          <a:p>
            <a:pPr marL="171450" indent="-171450" algn="just">
              <a:spcAft>
                <a:spcPts val="600"/>
              </a:spcAft>
              <a:buFont typeface="Police système Courant"/>
              <a:buChar char="✓"/>
            </a:pPr>
            <a:r>
              <a:rPr lang="fr-FR" sz="1100" dirty="0"/>
              <a:t>1 acteur de la formation : OF, CFA</a:t>
            </a:r>
          </a:p>
          <a:p>
            <a:pPr marL="171450" indent="-171450" algn="just">
              <a:spcAft>
                <a:spcPts val="600"/>
              </a:spcAft>
              <a:buFont typeface="Police système Courant"/>
              <a:buChar char="✓"/>
            </a:pPr>
            <a:r>
              <a:rPr lang="fr-FR" sz="1100" dirty="0"/>
              <a:t>+ tout autre partenaire pertinent</a:t>
            </a:r>
          </a:p>
          <a:p>
            <a:pPr algn="just">
              <a:spcAft>
                <a:spcPts val="600"/>
              </a:spcAft>
            </a:pPr>
            <a:r>
              <a:rPr lang="fr-FR" sz="1100" i="1" dirty="0"/>
              <a:t>1 accord de consortium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CD37A69-D0B7-ACEE-C588-AD32C3D7330C}"/>
              </a:ext>
            </a:extLst>
          </p:cNvPr>
          <p:cNvSpPr/>
          <p:nvPr/>
        </p:nvSpPr>
        <p:spPr>
          <a:xfrm>
            <a:off x="767067" y="1429526"/>
            <a:ext cx="324000" cy="3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38722D5-F741-E0A1-E0FE-E0DF470A6204}"/>
              </a:ext>
            </a:extLst>
          </p:cNvPr>
          <p:cNvSpPr/>
          <p:nvPr/>
        </p:nvSpPr>
        <p:spPr>
          <a:xfrm>
            <a:off x="4747237" y="1404933"/>
            <a:ext cx="324000" cy="32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2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1327F35-7A00-E2BE-772E-1251C2A4A2E9}"/>
              </a:ext>
            </a:extLst>
          </p:cNvPr>
          <p:cNvCxnSpPr>
            <a:cxnSpLocks/>
          </p:cNvCxnSpPr>
          <p:nvPr/>
        </p:nvCxnSpPr>
        <p:spPr>
          <a:xfrm>
            <a:off x="4428348" y="1859888"/>
            <a:ext cx="0" cy="280009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CD174BE-9BFA-A876-32D7-7CB996CCF040}"/>
              </a:ext>
            </a:extLst>
          </p:cNvPr>
          <p:cNvSpPr txBox="1"/>
          <p:nvPr/>
        </p:nvSpPr>
        <p:spPr>
          <a:xfrm>
            <a:off x="4909237" y="1420739"/>
            <a:ext cx="33346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i="1" dirty="0"/>
              <a:t>Critères d’éligibilité liés au consortium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7BB876-47AF-F04C-BB2F-229FAAA4E3AC}"/>
              </a:ext>
            </a:extLst>
          </p:cNvPr>
          <p:cNvSpPr txBox="1"/>
          <p:nvPr/>
        </p:nvSpPr>
        <p:spPr>
          <a:xfrm>
            <a:off x="4571123" y="3507854"/>
            <a:ext cx="417734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100" b="1" dirty="0"/>
              <a:t>Règles de fonctionnement</a:t>
            </a:r>
          </a:p>
          <a:p>
            <a:pPr marL="171450" indent="-171450" algn="just">
              <a:spcAft>
                <a:spcPts val="600"/>
              </a:spcAft>
              <a:buFont typeface="Police système Courant"/>
              <a:buChar char="✓"/>
            </a:pPr>
            <a:r>
              <a:rPr lang="fr-FR" sz="1100" dirty="0"/>
              <a:t>Considérer l’ouverture du consortium à d’autres acteurs de la formation non-membres initiaux</a:t>
            </a:r>
          </a:p>
          <a:p>
            <a:pPr marL="171450" indent="-171450" algn="just">
              <a:spcAft>
                <a:spcPts val="600"/>
              </a:spcAft>
              <a:buFont typeface="Police système Courant"/>
              <a:buChar char="✓"/>
            </a:pPr>
            <a:r>
              <a:rPr lang="fr-FR" sz="1100" dirty="0"/>
              <a:t>Permettre l’accès au matériel et à l’infrastructure à d’autres organismes non-membres du consortium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3" y="7494"/>
            <a:ext cx="1054459" cy="8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PLATE_INTITULE_OFFIC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presentation ppt_DGEFP.pptx" id="{2F98EFB1-3704-4850-8A11-334153CE5179}" vid="{FDF0AFB0-97E2-43C8-ACFE-80774EF2B0B7}"/>
    </a:ext>
  </a:extLst>
</a:theme>
</file>

<file path=ppt/theme/theme2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1AD1B57DE2214CB853A76AA80B9222" ma:contentTypeVersion="8" ma:contentTypeDescription="Crée un document." ma:contentTypeScope="" ma:versionID="07303f3eb88f8adff18d2707a7f80701">
  <xsd:schema xmlns:xsd="http://www.w3.org/2001/XMLSchema" xmlns:xs="http://www.w3.org/2001/XMLSchema" xmlns:p="http://schemas.microsoft.com/office/2006/metadata/properties" xmlns:ns2="c411697e-3345-4dd8-b36d-7b8144b021dc" targetNamespace="http://schemas.microsoft.com/office/2006/metadata/properties" ma:root="true" ma:fieldsID="560bd8ba16ec7637f635be771c6cc2f6" ns2:_="">
    <xsd:import namespace="c411697e-3345-4dd8-b36d-7b8144b021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1697e-3345-4dd8-b36d-7b8144b021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392E72-DB6A-4B29-9BB1-F123F6582E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957F45-9895-4632-82DE-6781CA4BD9CF}">
  <ds:schemaRefs>
    <ds:schemaRef ds:uri="http://purl.org/dc/terms/"/>
    <ds:schemaRef ds:uri="http://schemas.openxmlformats.org/package/2006/metadata/core-properties"/>
    <ds:schemaRef ds:uri="c411697e-3345-4dd8-b36d-7b8144b021d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FBE991-59FC-4951-A118-17E400C1C4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11697e-3345-4dd8-b36d-7b8144b021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16052</TotalTime>
  <Words>1503</Words>
  <Application>Microsoft Office PowerPoint</Application>
  <PresentationFormat>Affichage à l'écran (16:9)</PresentationFormat>
  <Paragraphs>229</Paragraphs>
  <Slides>12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Police système Courant</vt:lpstr>
      <vt:lpstr>Symbol</vt:lpstr>
      <vt:lpstr>Tw Cen MT</vt:lpstr>
      <vt:lpstr>Tw Cen MT Condensed</vt:lpstr>
      <vt:lpstr>Wingdings</vt:lpstr>
      <vt:lpstr>Wingdings 3</vt:lpstr>
      <vt:lpstr>TEMPLATE_INTITULE_OFFICIEL</vt:lpstr>
      <vt:lpstr>Intégral</vt:lpstr>
      <vt:lpstr>Acrobat Document</vt:lpstr>
      <vt:lpstr>Présentation PowerPoint</vt:lpstr>
      <vt:lpstr>Contexte de l’AAP DEFFINOV Tiers-lieux</vt:lpstr>
      <vt:lpstr>Les enjeux de DEFFINOV </vt:lpstr>
      <vt:lpstr>Présentation de l’AAP DEFFINOV Tiers-lieux</vt:lpstr>
      <vt:lpstr>Zoom sur la composition du collectif </vt:lpstr>
      <vt:lpstr>AAP DEFFINOV TIERS-LIEUX Corse</vt:lpstr>
      <vt:lpstr>Choix du régime des minimis</vt:lpstr>
      <vt:lpstr> :</vt:lpstr>
      <vt:lpstr>Modalités de candidature</vt:lpstr>
      <vt:lpstr>Critères de sélection</vt:lpstr>
      <vt:lpstr>Calendrier proposé</vt:lpstr>
      <vt:lpstr>                                                                Rôle du réseau régional de TL</vt:lpstr>
    </vt:vector>
  </TitlesOfParts>
  <Manager>Client</Manager>
  <Company>Ministères Chargés des Affaires Sociales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pierre.maurel</dc:creator>
  <cp:lastModifiedBy>MARIOTTI, Barbara (DREETS-CORSE)</cp:lastModifiedBy>
  <cp:revision>178</cp:revision>
  <cp:lastPrinted>2023-06-27T13:49:26Z</cp:lastPrinted>
  <dcterms:created xsi:type="dcterms:W3CDTF">2020-04-07T14:52:41Z</dcterms:created>
  <dcterms:modified xsi:type="dcterms:W3CDTF">2023-06-27T14:14:19Z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0x010100861AD1B57DE2214CB853A76AA80B9222</vt:lpwstr>
  </property>
  <property fmtid="{D5CDD505-2E9C-101B-9397-08002B2CF9AE}" pid="3" name="PACo_NiveauDeConfidentialite">
    <vt:lpwstr>1;#Public|43a73bf0-6fa9-439e-9f01-0c858cc75030</vt:lpwstr>
  </property>
  <property fmtid="{D5CDD505-2E9C-101B-9397-08002B2CF9AE}" pid="4" name="_dlc_DocIdItemGuid">
    <vt:lpwstr>ad3b1148-4efd-4ba1-bba7-247d0fd5fb87</vt:lpwstr>
  </property>
</Properties>
</file>