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431C-2373-43A3-8DAB-273DEE3BED8C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71A86-DE38-49CC-8B15-05CE3F9EA0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147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431C-2373-43A3-8DAB-273DEE3BED8C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71A86-DE38-49CC-8B15-05CE3F9EA0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628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431C-2373-43A3-8DAB-273DEE3BED8C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71A86-DE38-49CC-8B15-05CE3F9EA0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2067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431C-2373-43A3-8DAB-273DEE3BED8C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71A86-DE38-49CC-8B15-05CE3F9EA0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357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431C-2373-43A3-8DAB-273DEE3BED8C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71A86-DE38-49CC-8B15-05CE3F9EA0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944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431C-2373-43A3-8DAB-273DEE3BED8C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71A86-DE38-49CC-8B15-05CE3F9EA0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08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431C-2373-43A3-8DAB-273DEE3BED8C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71A86-DE38-49CC-8B15-05CE3F9EA0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944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431C-2373-43A3-8DAB-273DEE3BED8C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71A86-DE38-49CC-8B15-05CE3F9EA0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815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431C-2373-43A3-8DAB-273DEE3BED8C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71A86-DE38-49CC-8B15-05CE3F9EA0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605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431C-2373-43A3-8DAB-273DEE3BED8C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71A86-DE38-49CC-8B15-05CE3F9EA0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90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431C-2373-43A3-8DAB-273DEE3BED8C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71A86-DE38-49CC-8B15-05CE3F9EA0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72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F431C-2373-43A3-8DAB-273DEE3BED8C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71A86-DE38-49CC-8B15-05CE3F9EA0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236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utoShape 22">
            <a:extLst>
              <a:ext uri="{FF2B5EF4-FFF2-40B4-BE49-F238E27FC236}">
                <a16:creationId xmlns:a16="http://schemas.microsoft.com/office/drawing/2014/main" id="{37F9DE38-DE99-4EB4-8556-E93546D20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6493" y="5005362"/>
            <a:ext cx="2404140" cy="1159942"/>
          </a:xfrm>
          <a:prstGeom prst="roundRect">
            <a:avLst>
              <a:gd name="adj" fmla="val 16667"/>
            </a:avLst>
          </a:prstGeom>
          <a:solidFill>
            <a:srgbClr val="E8E8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in">
                <a:solidFill>
                  <a:srgbClr val="FFFF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</a:pPr>
            <a:endParaRPr lang="fr-FR" altLang="fr-FR" sz="2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</a:pPr>
            <a:r>
              <a:rPr lang="fr-FR" altLang="fr-FR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Département Entreprises</a:t>
            </a:r>
          </a:p>
          <a:p>
            <a:pPr algn="ctr" eaLnBrk="0" fontAlgn="base" hangingPunct="0">
              <a:spcBef>
                <a:spcPts val="300"/>
              </a:spcBef>
            </a:pPr>
            <a:r>
              <a:rPr lang="fr-FR" altLang="fr-FR" sz="8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Antoine DE-MONTERA </a:t>
            </a:r>
            <a:r>
              <a:rPr lang="fr-FR" altLang="fr-FR" sz="900" dirty="0">
                <a:solidFill>
                  <a:srgbClr val="000000"/>
                </a:solidFill>
              </a:rPr>
              <a:t>(90-50)</a:t>
            </a:r>
          </a:p>
          <a:p>
            <a:pPr algn="ctr" eaLnBrk="0" fontAlgn="base" hangingPunct="0">
              <a:spcAft>
                <a:spcPct val="0"/>
              </a:spcAft>
            </a:pPr>
            <a:r>
              <a:rPr lang="fr-FR" altLang="fr-FR" sz="800" dirty="0">
                <a:solidFill>
                  <a:srgbClr val="000000"/>
                </a:solidFill>
                <a:latin typeface="Century Gothic" panose="020B0502020202020204" pitchFamily="34" charset="0"/>
              </a:rPr>
              <a:t>mutations économiques  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solidFill>
                  <a:srgbClr val="000000"/>
                </a:solidFill>
                <a:latin typeface="Century Gothic" panose="020B0502020202020204" pitchFamily="34" charset="0"/>
              </a:rPr>
              <a:t>Economie Sociale et Solidaire (ESS)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dirty="0">
                <a:solidFill>
                  <a:srgbClr val="000000"/>
                </a:solidFill>
                <a:latin typeface="Century Gothic" panose="020B0502020202020204" pitchFamily="34" charset="0"/>
              </a:rPr>
              <a:t>Clauses sociales et Contrats Aidés</a:t>
            </a:r>
            <a:endParaRPr lang="fr-FR" altLang="fr-FR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spcBef>
                <a:spcPts val="20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prstClr val="black"/>
                </a:solidFill>
              </a:rPr>
              <a:t>Marie-Pierre ORSINI </a:t>
            </a:r>
            <a:r>
              <a:rPr lang="fr-FR" altLang="fr-FR" sz="800" dirty="0">
                <a:solidFill>
                  <a:prstClr val="black"/>
                </a:solidFill>
              </a:rPr>
              <a:t>(90-64)</a:t>
            </a:r>
          </a:p>
          <a:p>
            <a:pPr algn="ctr" eaLnBrk="0" fontAlgn="base" hangingPunct="0">
              <a:spcBef>
                <a:spcPts val="200"/>
              </a:spcBef>
              <a:spcAft>
                <a:spcPct val="0"/>
              </a:spcAft>
            </a:pPr>
            <a:r>
              <a:rPr lang="fr-FR" sz="900" b="1" dirty="0">
                <a:solidFill>
                  <a:prstClr val="black"/>
                </a:solidFill>
              </a:rPr>
              <a:t> </a:t>
            </a:r>
            <a:r>
              <a:rPr lang="fr-FR" sz="800" b="1" dirty="0">
                <a:solidFill>
                  <a:prstClr val="black"/>
                </a:solidFill>
              </a:rPr>
              <a:t>Marie-Catherine CAUBEL </a:t>
            </a:r>
            <a:r>
              <a:rPr lang="fr-FR" sz="800" dirty="0">
                <a:solidFill>
                  <a:prstClr val="black"/>
                </a:solidFill>
              </a:rPr>
              <a:t>(90-38)</a:t>
            </a:r>
            <a:r>
              <a:rPr lang="fr-FR" altLang="fr-FR" sz="800" dirty="0">
                <a:solidFill>
                  <a:prstClr val="black"/>
                </a:solidFill>
              </a:rPr>
              <a:t>  </a:t>
            </a:r>
            <a:r>
              <a:rPr lang="fr-FR" altLang="fr-FR" sz="800" b="1" dirty="0">
                <a:solidFill>
                  <a:prstClr val="black"/>
                </a:solidFill>
              </a:rPr>
              <a:t>DARP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F53C772D-4ADD-45D2-BB38-1B0FAA564754}"/>
              </a:ext>
            </a:extLst>
          </p:cNvPr>
          <p:cNvGrpSpPr/>
          <p:nvPr/>
        </p:nvGrpSpPr>
        <p:grpSpPr>
          <a:xfrm>
            <a:off x="107504" y="116632"/>
            <a:ext cx="9000999" cy="6768752"/>
            <a:chOff x="-1690688" y="-1422767"/>
            <a:chExt cx="10188582" cy="7671712"/>
          </a:xfrm>
          <a:effectLst>
            <a:glow rad="127000">
              <a:schemeClr val="bg1"/>
            </a:glow>
          </a:effectLst>
        </p:grpSpPr>
        <p:cxnSp>
          <p:nvCxnSpPr>
            <p:cNvPr id="6" name="AutoShape 3">
              <a:extLst>
                <a:ext uri="{FF2B5EF4-FFF2-40B4-BE49-F238E27FC236}">
                  <a16:creationId xmlns:a16="http://schemas.microsoft.com/office/drawing/2014/main" id="{57753D36-DD7F-4AEF-B497-D8BF4EBA82B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-223532" y="601776"/>
              <a:ext cx="7701875" cy="15806"/>
            </a:xfrm>
            <a:prstGeom prst="straightConnector1">
              <a:avLst/>
            </a:prstGeom>
            <a:noFill/>
            <a:ln w="28575" algn="ctr">
              <a:solidFill>
                <a:srgbClr val="203F5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  <p:cxnSp>
          <p:nvCxnSpPr>
            <p:cNvPr id="7" name="AutoShape 4">
              <a:extLst>
                <a:ext uri="{FF2B5EF4-FFF2-40B4-BE49-F238E27FC236}">
                  <a16:creationId xmlns:a16="http://schemas.microsoft.com/office/drawing/2014/main" id="{E3A03435-6655-4443-ADDE-F9219984247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249919" y="-30723"/>
              <a:ext cx="9525" cy="483161"/>
            </a:xfrm>
            <a:prstGeom prst="straightConnector1">
              <a:avLst/>
            </a:prstGeom>
            <a:noFill/>
            <a:ln w="28575" algn="ctr">
              <a:solidFill>
                <a:srgbClr val="203F5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50E9A74-4746-47AF-BE2E-3564E73C16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4500" y="-1422767"/>
              <a:ext cx="2496066" cy="1706875"/>
            </a:xfrm>
            <a:prstGeom prst="rect">
              <a:avLst/>
            </a:prstGeom>
            <a:solidFill>
              <a:srgbClr val="203F5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F3F3F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x="0" sy="0" algn="ctr" rotWithShape="0">
                      <a:srgbClr val="27415F">
                        <a:alpha val="0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900" b="1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400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Directrice Régionale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400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de la DREETS de Corse</a:t>
              </a:r>
            </a:p>
            <a:p>
              <a:pPr algn="ctr" eaLnBrk="0" fontAlgn="base" hangingPunct="0">
                <a:spcBef>
                  <a:spcPts val="600"/>
                </a:spcBef>
                <a:spcAft>
                  <a:spcPct val="0"/>
                </a:spcAft>
              </a:pPr>
              <a:r>
                <a:rPr lang="fr-FR" altLang="fr-FR" sz="1200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Isabel DE MOURA </a:t>
              </a:r>
              <a:r>
                <a:rPr lang="fr-FR" altLang="fr-FR" sz="900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(9001)</a:t>
              </a:r>
            </a:p>
            <a:p>
              <a:pPr algn="ctr" eaLnBrk="0" fontAlgn="base" hangingPunct="0">
                <a:spcBef>
                  <a:spcPts val="600"/>
                </a:spcBef>
                <a:spcAft>
                  <a:spcPct val="0"/>
                </a:spcAft>
              </a:pPr>
              <a:endParaRPr lang="fr-FR" altLang="fr-FR" sz="300" dirty="0">
                <a:solidFill>
                  <a:srgbClr val="FFFFFF"/>
                </a:solidFill>
                <a:latin typeface="Century Gothic" panose="020B0502020202020204" pitchFamily="34" charset="0"/>
              </a:endParaRPr>
            </a:p>
            <a:p>
              <a:pPr algn="ctr" eaLnBrk="0" fontAlgn="base" hangingPunct="0">
                <a:spcBef>
                  <a:spcPts val="600"/>
                </a:spcBef>
                <a:spcAft>
                  <a:spcPct val="0"/>
                </a:spcAft>
              </a:pPr>
              <a:r>
                <a:rPr lang="fr-FR" altLang="fr-FR" sz="700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Assistantes Valérie Maréchal (9004)</a:t>
              </a:r>
            </a:p>
            <a:p>
              <a:pPr algn="ctr" eaLnBrk="0" fontAlgn="base" hangingPunct="0">
                <a:spcBef>
                  <a:spcPts val="600"/>
                </a:spcBef>
                <a:spcAft>
                  <a:spcPct val="0"/>
                </a:spcAft>
              </a:pPr>
              <a:r>
                <a:rPr lang="fr-FR" altLang="fr-FR" sz="700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Anne-Pascale MARCELLI (9006)</a:t>
              </a:r>
            </a:p>
            <a:p>
              <a:pPr algn="ctr" eaLnBrk="0" fontAlgn="base" hangingPunct="0">
                <a:spcBef>
                  <a:spcPts val="600"/>
                </a:spcBef>
                <a:spcAft>
                  <a:spcPct val="0"/>
                </a:spcAft>
              </a:pPr>
              <a:endParaRPr lang="fr-FR" altLang="fr-FR" sz="900" dirty="0">
                <a:solidFill>
                  <a:srgbClr val="FFFFFF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9" name="AutoShape 6">
              <a:extLst>
                <a:ext uri="{FF2B5EF4-FFF2-40B4-BE49-F238E27FC236}">
                  <a16:creationId xmlns:a16="http://schemas.microsoft.com/office/drawing/2014/main" id="{D8F818D1-431A-4564-B7F6-383E425A298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319057" y="-1041499"/>
              <a:ext cx="326035" cy="0"/>
            </a:xfrm>
            <a:prstGeom prst="straightConnector1">
              <a:avLst/>
            </a:prstGeom>
            <a:noFill/>
            <a:ln w="28575" algn="ctr">
              <a:solidFill>
                <a:srgbClr val="203F55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  <p:sp>
          <p:nvSpPr>
            <p:cNvPr id="10" name="AutoShape 7">
              <a:extLst>
                <a:ext uri="{FF2B5EF4-FFF2-40B4-BE49-F238E27FC236}">
                  <a16:creationId xmlns:a16="http://schemas.microsoft.com/office/drawing/2014/main" id="{33721BC1-5BE7-4127-8943-B10B3439B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063" y="1904736"/>
              <a:ext cx="2720975" cy="1895790"/>
            </a:xfrm>
            <a:prstGeom prst="roundRect">
              <a:avLst>
                <a:gd name="adj" fmla="val 16667"/>
              </a:avLst>
            </a:pr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0" algn="in">
                  <a:solidFill>
                    <a:srgbClr val="FFFF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9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Département Solidarités</a:t>
              </a:r>
            </a:p>
            <a:p>
              <a:pPr algn="ctr" eaLnBrk="0" fontAlgn="base" hangingPunct="0">
                <a:spcBef>
                  <a:spcPts val="300"/>
                </a:spcBef>
                <a:spcAft>
                  <a:spcPct val="0"/>
                </a:spcAft>
              </a:pPr>
              <a:r>
                <a:rPr lang="fr-FR" altLang="fr-FR" sz="8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Accueil, hébergement, et accès</a:t>
              </a:r>
            </a:p>
            <a:p>
              <a:pPr algn="ctr" eaLnBrk="0" fontAlgn="base" hangingPunct="0">
                <a:spcAft>
                  <a:spcPct val="0"/>
                </a:spcAft>
              </a:pPr>
              <a:r>
                <a:rPr lang="fr-FR" altLang="fr-FR" sz="8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au logement, Cellule de tarification</a:t>
              </a:r>
            </a:p>
            <a:p>
              <a:pPr algn="ctr" eaLnBrk="0" fontAlgn="base" hangingPunct="0">
                <a:spcAft>
                  <a:spcPct val="0"/>
                </a:spcAft>
              </a:pPr>
              <a:r>
                <a:rPr lang="fr-FR" altLang="fr-FR" sz="800" b="1" dirty="0">
                  <a:solidFill>
                    <a:prstClr val="black"/>
                  </a:solidFill>
                </a:rPr>
                <a:t>Emilie HOUGARD</a:t>
              </a:r>
              <a:r>
                <a:rPr lang="fr-FR" altLang="fr-FR" sz="800" b="1" dirty="0">
                  <a:solidFill>
                    <a:srgbClr val="000000"/>
                  </a:solidFill>
                </a:rPr>
                <a:t> </a:t>
              </a:r>
              <a:r>
                <a:rPr lang="fr-FR" altLang="fr-FR" sz="800" dirty="0">
                  <a:solidFill>
                    <a:srgbClr val="000000"/>
                  </a:solidFill>
                </a:rPr>
                <a:t>(90-13</a:t>
              </a:r>
            </a:p>
            <a:p>
              <a:pPr algn="ctr" eaLnBrk="0" fontAlgn="base" hangingPunct="0">
                <a:spcAft>
                  <a:spcPct val="0"/>
                </a:spcAft>
              </a:pPr>
              <a:r>
                <a:rPr lang="fr-FR" altLang="fr-FR" sz="800" b="1" dirty="0">
                  <a:solidFill>
                    <a:srgbClr val="000000"/>
                  </a:solidFill>
                </a:rPr>
                <a:t>Marie-Josée FIESCHI </a:t>
              </a:r>
              <a:r>
                <a:rPr lang="fr-FR" altLang="fr-FR" sz="800" dirty="0">
                  <a:solidFill>
                    <a:srgbClr val="000000"/>
                  </a:solidFill>
                </a:rPr>
                <a:t>(9027))</a:t>
              </a:r>
              <a:endParaRPr lang="fr-FR" altLang="fr-FR" sz="800" dirty="0">
                <a:solidFill>
                  <a:prstClr val="black"/>
                </a:solidFill>
              </a:endParaRPr>
            </a:p>
            <a:p>
              <a:pPr algn="ctr" eaLnBrk="0" fontAlgn="base" hangingPunct="0">
                <a:spcAft>
                  <a:spcPct val="0"/>
                </a:spcAft>
              </a:pPr>
              <a:endParaRPr lang="fr-FR" altLang="fr-FR" sz="300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algn="ctr" eaLnBrk="0" fontAlgn="base" hangingPunct="0">
                <a:spcBef>
                  <a:spcPts val="300"/>
                </a:spcBef>
                <a:spcAft>
                  <a:spcPct val="0"/>
                </a:spcAft>
              </a:pPr>
              <a:r>
                <a:rPr lang="fr-FR" altLang="fr-FR" sz="8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Anne BALDI </a:t>
              </a:r>
              <a:r>
                <a:rPr lang="fr-FR" altLang="fr-FR" sz="8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(90-29)</a:t>
              </a:r>
            </a:p>
            <a:p>
              <a:pPr algn="ctr" eaLnBrk="0" fontAlgn="base" hangingPunct="0">
                <a:spcAft>
                  <a:spcPct val="0"/>
                </a:spcAft>
              </a:pPr>
              <a:endParaRPr lang="fr-FR" altLang="fr-FR" sz="300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8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Accompagnement des   populations vulnérables, Intégration des primo arrivants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8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et politique de la ville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800" b="1" dirty="0">
                  <a:solidFill>
                    <a:prstClr val="black"/>
                  </a:solidFill>
                </a:rPr>
                <a:t>Catherine CHAZEAU </a:t>
              </a:r>
              <a:r>
                <a:rPr lang="fr-FR" altLang="fr-FR" sz="800" dirty="0">
                  <a:solidFill>
                    <a:prstClr val="black"/>
                  </a:solidFill>
                </a:rPr>
                <a:t>(90-29)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altLang="fr-FR" sz="800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" name="AutoShape 8">
              <a:extLst>
                <a:ext uri="{FF2B5EF4-FFF2-40B4-BE49-F238E27FC236}">
                  <a16:creationId xmlns:a16="http://schemas.microsoft.com/office/drawing/2014/main" id="{E5F30BC1-692F-46DA-90D9-2B86EA2D24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0938" y="1759704"/>
              <a:ext cx="2205036" cy="588962"/>
            </a:xfrm>
            <a:prstGeom prst="roundRect">
              <a:avLst>
                <a:gd name="adj" fmla="val 16667"/>
              </a:avLst>
            </a:pr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algn="in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x="0" sy="0" algn="ctr" rotWithShape="0">
                      <a:srgbClr val="0F243E">
                        <a:alpha val="0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altLang="fr-FR" sz="900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9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Pilotage, Programmation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9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Appui aux départements</a:t>
              </a:r>
              <a:endParaRPr lang="fr-FR" altLang="fr-FR" sz="900" b="1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D355F106-8C38-4682-8C41-B2A73F12C0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1413" y="719137"/>
              <a:ext cx="2225675" cy="983926"/>
            </a:xfrm>
            <a:prstGeom prst="rect">
              <a:avLst/>
            </a:prstGeom>
            <a:solidFill>
              <a:srgbClr val="203F5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in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x="0" sy="0" algn="ctr" rotWithShape="0">
                      <a:srgbClr val="602826">
                        <a:alpha val="0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400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Pôle Concurrence (Pôle C)</a:t>
              </a:r>
            </a:p>
            <a:p>
              <a:pPr algn="ctr" eaLnBrk="0" fontAlgn="base" hangingPunct="0">
                <a:spcBef>
                  <a:spcPts val="300"/>
                </a:spcBef>
                <a:spcAft>
                  <a:spcPct val="0"/>
                </a:spcAft>
              </a:pPr>
              <a:r>
                <a:rPr lang="fr-FR" altLang="fr-FR" sz="1200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Gilles ANJOUBAULT</a:t>
              </a:r>
              <a:r>
                <a:rPr lang="fr-FR" altLang="fr-FR" sz="900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(90-41)</a:t>
              </a:r>
            </a:p>
            <a:p>
              <a:pPr algn="ctr" eaLnBrk="0" fontAlgn="base" hangingPunct="0">
                <a:spcBef>
                  <a:spcPts val="300"/>
                </a:spcBef>
                <a:spcAft>
                  <a:spcPct val="0"/>
                </a:spcAft>
              </a:pPr>
              <a:endParaRPr lang="fr-FR" altLang="fr-FR" sz="1200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A629975C-EAA6-4556-9FED-28AF93D65F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77988" y="722313"/>
              <a:ext cx="2287588" cy="956251"/>
            </a:xfrm>
            <a:prstGeom prst="rect">
              <a:avLst/>
            </a:prstGeom>
            <a:solidFill>
              <a:srgbClr val="203F5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in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x="0" sy="0" algn="ctr" rotWithShape="0">
                      <a:srgbClr val="602826">
                        <a:alpha val="0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400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Pôle Travail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400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(Pôle T)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200"/>
                </a:spcAft>
              </a:pPr>
              <a:r>
                <a:rPr lang="fr-FR" altLang="fr-FR" sz="1200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Marie ANTHELME </a:t>
              </a:r>
              <a:r>
                <a:rPr lang="fr-FR" altLang="fr-FR" sz="900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(90-59)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200"/>
                </a:spcAft>
              </a:pPr>
              <a:r>
                <a:rPr lang="fr-FR" altLang="fr-FR" sz="700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Assistante Murielle NAGEL (9016)</a:t>
              </a:r>
            </a:p>
          </p:txBody>
        </p:sp>
        <p:sp>
          <p:nvSpPr>
            <p:cNvPr id="14" name="AutoShape 11">
              <a:extLst>
                <a:ext uri="{FF2B5EF4-FFF2-40B4-BE49-F238E27FC236}">
                  <a16:creationId xmlns:a16="http://schemas.microsoft.com/office/drawing/2014/main" id="{70A66005-BFCE-4CC7-9F64-F922AFD0CA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8492" y="1678563"/>
              <a:ext cx="2737527" cy="1129234"/>
            </a:xfrm>
            <a:prstGeom prst="roundRect">
              <a:avLst>
                <a:gd name="adj" fmla="val 16667"/>
              </a:avLst>
            </a:pr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0" algn="in">
                  <a:solidFill>
                    <a:srgbClr val="FFFF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900" b="1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SeEr</a:t>
              </a:r>
              <a:r>
                <a:rPr lang="fr-FR" altLang="fr-FR" sz="9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 </a:t>
              </a:r>
              <a:r>
                <a:rPr lang="fr-FR" altLang="fr-FR" sz="8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Hervé BARRA </a:t>
              </a:r>
              <a:r>
                <a:rPr lang="fr-FR" altLang="fr-FR" sz="900" dirty="0">
                  <a:solidFill>
                    <a:srgbClr val="000000"/>
                  </a:solidFill>
                </a:rPr>
                <a:t>(90-66)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8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Développement économique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8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CRP, RUI, Médiation des entreprises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800" b="1" dirty="0">
                  <a:solidFill>
                    <a:prstClr val="black"/>
                  </a:solidFill>
                </a:rPr>
                <a:t>Frédérique LEONCINI </a:t>
              </a:r>
              <a:r>
                <a:rPr lang="fr-FR" altLang="fr-FR" sz="800" dirty="0">
                  <a:solidFill>
                    <a:prstClr val="black"/>
                  </a:solidFill>
                </a:rPr>
                <a:t>(9037)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800" b="1" dirty="0">
                  <a:solidFill>
                    <a:prstClr val="black"/>
                  </a:solidFill>
                </a:rPr>
                <a:t>Éric GIUDICCI </a:t>
              </a:r>
              <a:r>
                <a:rPr lang="fr-FR" altLang="fr-FR" sz="800" dirty="0">
                  <a:solidFill>
                    <a:prstClr val="black"/>
                  </a:solidFill>
                </a:rPr>
                <a:t>(9021)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altLang="fr-FR" sz="200" b="1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8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Sécurité économique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8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xx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altLang="fr-FR" sz="1100" b="1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5" name="AutoShape 12">
              <a:extLst>
                <a:ext uri="{FF2B5EF4-FFF2-40B4-BE49-F238E27FC236}">
                  <a16:creationId xmlns:a16="http://schemas.microsoft.com/office/drawing/2014/main" id="{5B4A0FF9-41AB-43A7-9665-AAB3EDA090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90688" y="1819282"/>
              <a:ext cx="2290763" cy="1165105"/>
            </a:xfrm>
            <a:prstGeom prst="roundRect">
              <a:avLst>
                <a:gd name="adj" fmla="val 16667"/>
              </a:avLst>
            </a:pr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in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x="0" sy="0" algn="ctr" rotWithShape="0">
                      <a:srgbClr val="602826">
                        <a:alpha val="0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9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Cellule pluridisciplinaire d’appui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9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Appui, Ressources Méthodes</a:t>
              </a:r>
            </a:p>
            <a:p>
              <a:pPr algn="ctr" eaLnBrk="0" fontAlgn="base" hangingPunct="0">
                <a:spcBef>
                  <a:spcPts val="300"/>
                </a:spcBef>
                <a:spcAft>
                  <a:spcPct val="0"/>
                </a:spcAft>
              </a:pPr>
              <a:endParaRPr lang="fr-FR" altLang="fr-FR" sz="400" b="1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algn="ctr" eaLnBrk="0" fontAlgn="base" hangingPunct="0">
                <a:spcBef>
                  <a:spcPts val="300"/>
                </a:spcBef>
                <a:spcAft>
                  <a:spcPct val="0"/>
                </a:spcAft>
              </a:pPr>
              <a:r>
                <a:rPr lang="fr-FR" altLang="fr-FR" sz="8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Nadia KOUFANE </a:t>
              </a:r>
              <a:r>
                <a:rPr lang="fr-FR" altLang="fr-FR" sz="900" dirty="0">
                  <a:solidFill>
                    <a:srgbClr val="000000"/>
                  </a:solidFill>
                </a:rPr>
                <a:t>(90-24)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8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Valérie LEPETIT </a:t>
              </a:r>
              <a:r>
                <a:rPr lang="fr-FR" altLang="fr-FR" sz="900" dirty="0">
                  <a:solidFill>
                    <a:srgbClr val="000000"/>
                  </a:solidFill>
                </a:rPr>
                <a:t>(90-42)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altLang="fr-FR" sz="900" b="1" dirty="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altLang="fr-FR" sz="1000" b="1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" name="AutoShape 13">
              <a:extLst>
                <a:ext uri="{FF2B5EF4-FFF2-40B4-BE49-F238E27FC236}">
                  <a16:creationId xmlns:a16="http://schemas.microsoft.com/office/drawing/2014/main" id="{7A73376A-47ED-4CE7-B4FC-3B663C7D88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90688" y="4345985"/>
              <a:ext cx="2281237" cy="841979"/>
            </a:xfrm>
            <a:prstGeom prst="roundRect">
              <a:avLst>
                <a:gd name="adj" fmla="val 16667"/>
              </a:avLst>
            </a:pr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in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x="0" sy="0" algn="ctr" rotWithShape="0">
                      <a:srgbClr val="602826">
                        <a:alpha val="0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9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Réseau régional spécialisé risque AMIANTE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9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(RSRPA)</a:t>
              </a:r>
            </a:p>
            <a:p>
              <a:pPr algn="ctr" eaLnBrk="0" fontAlgn="base" hangingPunct="0">
                <a:spcBef>
                  <a:spcPts val="300"/>
                </a:spcBef>
                <a:spcAft>
                  <a:spcPct val="0"/>
                </a:spcAft>
              </a:pPr>
              <a:r>
                <a:rPr lang="fr-FR" altLang="fr-FR" sz="8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Nadia KOUFANE</a:t>
              </a:r>
              <a:r>
                <a:rPr lang="fr-FR" altLang="fr-FR" sz="800" dirty="0">
                  <a:solidFill>
                    <a:srgbClr val="000000"/>
                  </a:solidFill>
                </a:rPr>
                <a:t> </a:t>
              </a:r>
              <a:r>
                <a:rPr lang="fr-FR" altLang="fr-FR" sz="900" dirty="0">
                  <a:solidFill>
                    <a:srgbClr val="000000"/>
                  </a:solidFill>
                </a:rPr>
                <a:t>(90-24)</a:t>
              </a:r>
              <a:endParaRPr lang="fr-FR" altLang="fr-FR" sz="900" b="1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17" name="AutoShape 14">
              <a:extLst>
                <a:ext uri="{FF2B5EF4-FFF2-40B4-BE49-F238E27FC236}">
                  <a16:creationId xmlns:a16="http://schemas.microsoft.com/office/drawing/2014/main" id="{4750B0B1-B1FF-4111-B3DE-312D84CBFCD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48332" y="447336"/>
              <a:ext cx="11112" cy="365777"/>
            </a:xfrm>
            <a:prstGeom prst="straightConnector1">
              <a:avLst/>
            </a:prstGeom>
            <a:noFill/>
            <a:ln w="28575" algn="ctr">
              <a:solidFill>
                <a:srgbClr val="203F55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  <p:cxnSp>
          <p:nvCxnSpPr>
            <p:cNvPr id="18" name="AutoShape 15">
              <a:extLst>
                <a:ext uri="{FF2B5EF4-FFF2-40B4-BE49-F238E27FC236}">
                  <a16:creationId xmlns:a16="http://schemas.microsoft.com/office/drawing/2014/main" id="{8FB148F6-AFA9-43C8-AF3E-E50DDF4F45C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-223532" y="586878"/>
              <a:ext cx="0" cy="226235"/>
            </a:xfrm>
            <a:prstGeom prst="straightConnector1">
              <a:avLst/>
            </a:prstGeom>
            <a:noFill/>
            <a:ln w="28575" algn="ctr">
              <a:solidFill>
                <a:srgbClr val="203F55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  <p:cxnSp>
          <p:nvCxnSpPr>
            <p:cNvPr id="19" name="AutoShape 16">
              <a:extLst>
                <a:ext uri="{FF2B5EF4-FFF2-40B4-BE49-F238E27FC236}">
                  <a16:creationId xmlns:a16="http://schemas.microsoft.com/office/drawing/2014/main" id="{86752023-7006-492B-8F9A-E7EE6D9A482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430345" y="577399"/>
              <a:ext cx="7937" cy="235713"/>
            </a:xfrm>
            <a:prstGeom prst="straightConnector1">
              <a:avLst/>
            </a:prstGeom>
            <a:noFill/>
            <a:ln w="28575" algn="ctr">
              <a:solidFill>
                <a:srgbClr val="203F55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  <p:sp>
          <p:nvSpPr>
            <p:cNvPr id="20" name="AutoShape 17">
              <a:extLst>
                <a:ext uri="{FF2B5EF4-FFF2-40B4-BE49-F238E27FC236}">
                  <a16:creationId xmlns:a16="http://schemas.microsoft.com/office/drawing/2014/main" id="{47421341-8EEC-4C81-8657-4562F69855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0938" y="2399543"/>
              <a:ext cx="2205036" cy="600075"/>
            </a:xfrm>
            <a:prstGeom prst="roundRect">
              <a:avLst>
                <a:gd name="adj" fmla="val 16667"/>
              </a:avLst>
            </a:pr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algn="in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x="0" sy="0" algn="ctr" rotWithShape="0">
                      <a:srgbClr val="0F243E">
                        <a:alpha val="0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altLang="fr-FR" sz="900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9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Appui juridique aux suites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9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des enquêtes CCRF</a:t>
              </a:r>
            </a:p>
          </p:txBody>
        </p:sp>
        <p:sp>
          <p:nvSpPr>
            <p:cNvPr id="21" name="AutoShape 18">
              <a:extLst>
                <a:ext uri="{FF2B5EF4-FFF2-40B4-BE49-F238E27FC236}">
                  <a16:creationId xmlns:a16="http://schemas.microsoft.com/office/drawing/2014/main" id="{22C5B2BD-9815-47DA-BBF8-B24C614843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0938" y="4047367"/>
              <a:ext cx="2205036" cy="628650"/>
            </a:xfrm>
            <a:prstGeom prst="roundRect">
              <a:avLst>
                <a:gd name="adj" fmla="val 16667"/>
              </a:avLst>
            </a:pr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algn="in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x="0" sy="0" algn="ctr" rotWithShape="0">
                      <a:srgbClr val="0F243E">
                        <a:alpha val="0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altLang="fr-FR" sz="900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9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Concurrence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9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Commande publique</a:t>
              </a:r>
            </a:p>
          </p:txBody>
        </p:sp>
        <p:sp>
          <p:nvSpPr>
            <p:cNvPr id="22" name="AutoShape 19">
              <a:extLst>
                <a:ext uri="{FF2B5EF4-FFF2-40B4-BE49-F238E27FC236}">
                  <a16:creationId xmlns:a16="http://schemas.microsoft.com/office/drawing/2014/main" id="{AC84BDBA-FB7F-4A11-AF45-D1A9C283DA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0938" y="4741104"/>
              <a:ext cx="2205036" cy="852488"/>
            </a:xfrm>
            <a:prstGeom prst="roundRect">
              <a:avLst>
                <a:gd name="adj" fmla="val 16667"/>
              </a:avLst>
            </a:pr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algn="in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x="0" sy="0" algn="ctr" rotWithShape="0">
                      <a:srgbClr val="0F243E">
                        <a:alpha val="0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altLang="fr-FR" sz="900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9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ITR Fruits et légumes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9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Animation missions CCRF produits alimentaires</a:t>
              </a:r>
            </a:p>
          </p:txBody>
        </p:sp>
        <p:sp>
          <p:nvSpPr>
            <p:cNvPr id="23" name="AutoShape 20">
              <a:extLst>
                <a:ext uri="{FF2B5EF4-FFF2-40B4-BE49-F238E27FC236}">
                  <a16:creationId xmlns:a16="http://schemas.microsoft.com/office/drawing/2014/main" id="{043ADAE8-3E09-4008-BC86-7A1154396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0938" y="3063117"/>
              <a:ext cx="2205036" cy="920750"/>
            </a:xfrm>
            <a:prstGeom prst="roundRect">
              <a:avLst>
                <a:gd name="adj" fmla="val 16667"/>
              </a:avLst>
            </a:pr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algn="in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x="0" sy="0" algn="ctr" rotWithShape="0">
                      <a:srgbClr val="0F243E">
                        <a:alpha val="0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altLang="fr-FR" sz="900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9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Enquêtes pratiques anticoncurrentielles et pratiques commerciales restrictives</a:t>
              </a:r>
            </a:p>
          </p:txBody>
        </p:sp>
        <p:sp>
          <p:nvSpPr>
            <p:cNvPr id="24" name="AutoShape 21">
              <a:extLst>
                <a:ext uri="{FF2B5EF4-FFF2-40B4-BE49-F238E27FC236}">
                  <a16:creationId xmlns:a16="http://schemas.microsoft.com/office/drawing/2014/main" id="{ACBC874A-BBB9-47D2-864B-96635511B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0938" y="5658679"/>
              <a:ext cx="2205036" cy="427038"/>
            </a:xfrm>
            <a:prstGeom prst="roundRect">
              <a:avLst>
                <a:gd name="adj" fmla="val 16667"/>
              </a:avLst>
            </a:pr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algn="in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x="0" sy="0" algn="ctr" rotWithShape="0">
                      <a:srgbClr val="0F243E">
                        <a:alpha val="0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altLang="fr-FR" sz="900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9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Métrologie légale</a:t>
              </a:r>
            </a:p>
          </p:txBody>
        </p:sp>
        <p:sp>
          <p:nvSpPr>
            <p:cNvPr id="26" name="AutoShape 23">
              <a:extLst>
                <a:ext uri="{FF2B5EF4-FFF2-40B4-BE49-F238E27FC236}">
                  <a16:creationId xmlns:a16="http://schemas.microsoft.com/office/drawing/2014/main" id="{246D6EF4-7C79-44E0-8939-319F376BE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8491" y="2821159"/>
              <a:ext cx="2721339" cy="1310426"/>
            </a:xfrm>
            <a:prstGeom prst="roundRect">
              <a:avLst>
                <a:gd name="adj" fmla="val 16667"/>
              </a:avLst>
            </a:pr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0" algn="in">
                  <a:solidFill>
                    <a:srgbClr val="FFFF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lnSpc>
                  <a:spcPts val="600"/>
                </a:lnSpc>
                <a:spcBef>
                  <a:spcPts val="400"/>
                </a:spcBef>
                <a:spcAft>
                  <a:spcPct val="0"/>
                </a:spcAft>
              </a:pPr>
              <a:r>
                <a:rPr lang="fr-FR" altLang="fr-FR" sz="11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fr-FR" sz="9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Département Compétences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200"/>
                </a:spcAft>
              </a:pPr>
              <a:r>
                <a:rPr lang="fr-FR" altLang="fr-FR" sz="9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Professionnelles Caroline GUERIN </a:t>
              </a:r>
              <a:r>
                <a:rPr lang="fr-FR" altLang="fr-FR" sz="900" dirty="0">
                  <a:solidFill>
                    <a:srgbClr val="000000"/>
                  </a:solidFill>
                </a:rPr>
                <a:t>(90-53)</a:t>
              </a:r>
            </a:p>
            <a:p>
              <a:pPr algn="ctr" eaLnBrk="0" fontAlgn="base" hangingPunct="0"/>
              <a:r>
                <a:rPr lang="fr-FR" altLang="fr-FR" sz="8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Formation professionnelle </a:t>
              </a:r>
            </a:p>
            <a:p>
              <a:pPr algn="ctr" eaLnBrk="0" fontAlgn="base" hangingPunct="0"/>
              <a:r>
                <a:rPr lang="fr-FR" altLang="fr-FR" sz="8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politique du titre et apprentissage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8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certification sanitaire et sociale</a:t>
              </a:r>
            </a:p>
            <a:p>
              <a:pPr algn="ctr" eaLnBrk="0" fontAlgn="base" hangingPunct="0">
                <a:spcAft>
                  <a:spcPct val="0"/>
                </a:spcAft>
              </a:pPr>
              <a:r>
                <a:rPr lang="fr-FR" altLang="fr-FR" sz="800" b="1" dirty="0">
                  <a:solidFill>
                    <a:prstClr val="black"/>
                  </a:solidFill>
                </a:rPr>
                <a:t>Barbara MARIOTI </a:t>
              </a:r>
              <a:r>
                <a:rPr lang="fr-FR" altLang="fr-FR" sz="800" dirty="0">
                  <a:solidFill>
                    <a:srgbClr val="000000"/>
                  </a:solidFill>
                </a:rPr>
                <a:t>(90-49)</a:t>
              </a:r>
              <a:r>
                <a:rPr lang="fr-FR" altLang="fr-FR" sz="800" b="1" dirty="0">
                  <a:solidFill>
                    <a:srgbClr val="000000"/>
                  </a:solidFill>
                </a:rPr>
                <a:t> </a:t>
              </a:r>
            </a:p>
            <a:p>
              <a:pPr algn="ctr" eaLnBrk="0" fontAlgn="base" hangingPunct="0">
                <a:spcAft>
                  <a:spcPct val="0"/>
                </a:spcAft>
              </a:pPr>
              <a:r>
                <a:rPr lang="fr-FR" altLang="fr-FR" sz="800" b="1" dirty="0">
                  <a:solidFill>
                    <a:srgbClr val="000000"/>
                  </a:solidFill>
                </a:rPr>
                <a:t>Marilyne LUPINU </a:t>
              </a:r>
              <a:endParaRPr lang="fr-FR" altLang="fr-FR" sz="800" dirty="0">
                <a:solidFill>
                  <a:prstClr val="black"/>
                </a:solidFill>
              </a:endParaRPr>
            </a:p>
            <a:p>
              <a:pPr algn="ctr" eaLnBrk="0" fontAlgn="base" hangingPunct="0">
                <a:spcBef>
                  <a:spcPts val="300"/>
                </a:spcBef>
                <a:spcAft>
                  <a:spcPct val="0"/>
                </a:spcAft>
              </a:pPr>
              <a:r>
                <a:rPr lang="fr-FR" altLang="fr-FR" sz="800" dirty="0">
                  <a:solidFill>
                    <a:srgbClr val="000000"/>
                  </a:solidFill>
                </a:rPr>
                <a:t>FSE </a:t>
              </a:r>
              <a:r>
                <a:rPr lang="fr-FR" altLang="fr-FR" sz="800" b="1" dirty="0">
                  <a:solidFill>
                    <a:prstClr val="black"/>
                  </a:solidFill>
                </a:rPr>
                <a:t>Cathy DUVAL </a:t>
              </a:r>
              <a:r>
                <a:rPr lang="fr-FR" altLang="fr-FR" sz="800" dirty="0">
                  <a:solidFill>
                    <a:srgbClr val="000000"/>
                  </a:solidFill>
                </a:rPr>
                <a:t>(9023)</a:t>
              </a:r>
            </a:p>
            <a:p>
              <a:pPr algn="ctr" eaLnBrk="0" fontAlgn="base" hangingPunct="0">
                <a:spcBef>
                  <a:spcPts val="300"/>
                </a:spcBef>
                <a:spcAft>
                  <a:spcPct val="0"/>
                </a:spcAft>
              </a:pPr>
              <a:endParaRPr lang="fr-FR" alt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27" name="AutoShape 24">
              <a:extLst>
                <a:ext uri="{FF2B5EF4-FFF2-40B4-BE49-F238E27FC236}">
                  <a16:creationId xmlns:a16="http://schemas.microsoft.com/office/drawing/2014/main" id="{411BBEDC-9A1E-4B5B-9EB9-B7B2CC4A8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3583" y="-176048"/>
              <a:ext cx="2934311" cy="71201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1750" algn="in">
              <a:solidFill>
                <a:srgbClr val="203F5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8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Mission d’appui au pilotage, à la mise en œuvre et à l’évaluation des politiques publiques  (MAP) </a:t>
              </a:r>
              <a:r>
                <a:rPr lang="fr-FR" altLang="fr-FR" sz="9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Thierry BARBONI </a:t>
              </a:r>
              <a:r>
                <a:rPr lang="fr-FR" altLang="fr-FR" sz="8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(90-40)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7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SEVE Aude GENOVESE </a:t>
              </a:r>
              <a:r>
                <a:rPr lang="fr-FR" altLang="fr-FR" sz="7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(9012)</a:t>
              </a:r>
              <a:endParaRPr lang="fr-FR" altLang="fr-FR" sz="700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28" name="AutoShape 25">
              <a:extLst>
                <a:ext uri="{FF2B5EF4-FFF2-40B4-BE49-F238E27FC236}">
                  <a16:creationId xmlns:a16="http://schemas.microsoft.com/office/drawing/2014/main" id="{F2CBBA40-51FC-405E-8E98-C53FC87E1DC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704620" y="-1041499"/>
              <a:ext cx="1199880" cy="0"/>
            </a:xfrm>
            <a:prstGeom prst="straightConnector1">
              <a:avLst/>
            </a:prstGeom>
            <a:noFill/>
            <a:ln w="28575" algn="ctr">
              <a:solidFill>
                <a:srgbClr val="203F55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  <p:sp>
          <p:nvSpPr>
            <p:cNvPr id="29" name="AutoShape 26">
              <a:extLst>
                <a:ext uri="{FF2B5EF4-FFF2-40B4-BE49-F238E27FC236}">
                  <a16:creationId xmlns:a16="http://schemas.microsoft.com/office/drawing/2014/main" id="{5266C0EE-1401-4C3A-B0B0-C45F6147D5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513" y="6004103"/>
              <a:ext cx="1531937" cy="221673"/>
            </a:xfrm>
            <a:prstGeom prst="roundRect">
              <a:avLst>
                <a:gd name="adj" fmla="val 16667"/>
              </a:avLst>
            </a:pr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in">
                  <a:solidFill>
                    <a:srgbClr val="95B4D8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x="0" sy="0" algn="ctr" rotWithShape="0">
                      <a:srgbClr val="27415F">
                        <a:alpha val="0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2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DDETS 2A</a:t>
              </a:r>
              <a:endParaRPr lang="fr-FR" altLang="fr-FR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" name="AutoShape 27">
              <a:extLst>
                <a:ext uri="{FF2B5EF4-FFF2-40B4-BE49-F238E27FC236}">
                  <a16:creationId xmlns:a16="http://schemas.microsoft.com/office/drawing/2014/main" id="{2A39FE5E-5F3B-48AD-B9A0-D1943EC8EE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888" y="5985793"/>
              <a:ext cx="1419225" cy="263152"/>
            </a:xfrm>
            <a:prstGeom prst="roundRect">
              <a:avLst>
                <a:gd name="adj" fmla="val 16667"/>
              </a:avLst>
            </a:pr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in">
                  <a:solidFill>
                    <a:srgbClr val="95B4D8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x="0" sy="0" algn="ctr" rotWithShape="0">
                      <a:srgbClr val="27415F">
                        <a:alpha val="0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2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DDETS 2B</a:t>
              </a:r>
              <a:endParaRPr lang="fr-FR" altLang="fr-FR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" name="Rectangle 28">
              <a:extLst>
                <a:ext uri="{FF2B5EF4-FFF2-40B4-BE49-F238E27FC236}">
                  <a16:creationId xmlns:a16="http://schemas.microsoft.com/office/drawing/2014/main" id="{7DC60998-292D-4E5F-9E2B-4AEE82983A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219" y="5487159"/>
              <a:ext cx="5528612" cy="516943"/>
            </a:xfrm>
            <a:prstGeom prst="rect">
              <a:avLst/>
            </a:prstGeom>
            <a:solidFill>
              <a:srgbClr val="203F5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ts val="200"/>
                </a:spcAft>
              </a:pPr>
              <a:r>
                <a:rPr lang="fr-FR" altLang="fr-FR" sz="1000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Animation fonctionnelle par les pôles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000" i="1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Sauf pour le Système d’Inspection du Travail - lien hiérarchique</a:t>
              </a:r>
              <a:endParaRPr lang="fr-FR" altLang="fr-FR" sz="1000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2" name="AutoShape 29">
              <a:extLst>
                <a:ext uri="{FF2B5EF4-FFF2-40B4-BE49-F238E27FC236}">
                  <a16:creationId xmlns:a16="http://schemas.microsoft.com/office/drawing/2014/main" id="{01EA765D-C887-4D8C-987D-36BE7E0995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961" y="4045368"/>
              <a:ext cx="2692702" cy="1224209"/>
            </a:xfrm>
            <a:prstGeom prst="roundRect">
              <a:avLst>
                <a:gd name="adj" fmla="val 16667"/>
              </a:avLst>
            </a:pr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0" algn="in">
                  <a:solidFill>
                    <a:srgbClr val="FFFF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9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Département Parcours d’accès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9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à l’emploi </a:t>
              </a:r>
              <a:r>
                <a:rPr lang="fr-FR" altLang="fr-FR" sz="8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Céline MAISANI </a:t>
              </a:r>
              <a:r>
                <a:rPr lang="fr-FR" altLang="fr-FR" sz="800" dirty="0">
                  <a:solidFill>
                    <a:srgbClr val="000000"/>
                  </a:solidFill>
                </a:rPr>
                <a:t>(90-11)</a:t>
              </a:r>
            </a:p>
            <a:p>
              <a:pPr algn="ctr" eaLnBrk="0" fontAlgn="base" hangingPunct="0">
                <a:spcBef>
                  <a:spcPts val="300"/>
                </a:spcBef>
                <a:spcAft>
                  <a:spcPct val="0"/>
                </a:spcAft>
              </a:pPr>
              <a:r>
                <a:rPr lang="fr-FR" altLang="fr-FR" sz="8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insertion des Jeunes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8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et des personnes en situation de handicap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800" b="1" dirty="0">
                  <a:solidFill>
                    <a:prstClr val="black"/>
                  </a:solidFill>
                </a:rPr>
                <a:t>XX</a:t>
              </a:r>
              <a:r>
                <a:rPr lang="fr-FR" altLang="fr-FR" sz="800" dirty="0">
                  <a:solidFill>
                    <a:prstClr val="black"/>
                  </a:solidFill>
                </a:rPr>
                <a:t> (9061) </a:t>
              </a:r>
            </a:p>
            <a:p>
              <a:pPr algn="ctr" eaLnBrk="0" fontAlgn="base" hangingPunct="0">
                <a:spcBef>
                  <a:spcPts val="300"/>
                </a:spcBef>
                <a:spcAft>
                  <a:spcPct val="0"/>
                </a:spcAft>
              </a:pPr>
              <a:r>
                <a:rPr lang="fr-FR" altLang="fr-FR" sz="8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SPIE </a:t>
              </a:r>
              <a:r>
                <a:rPr lang="fr-FR" sz="1000" b="1" dirty="0">
                  <a:solidFill>
                    <a:prstClr val="black"/>
                  </a:solidFill>
                </a:rPr>
                <a:t> </a:t>
              </a:r>
              <a:r>
                <a:rPr lang="fr-FR" sz="800" b="1" dirty="0">
                  <a:solidFill>
                    <a:prstClr val="black"/>
                  </a:solidFill>
                </a:rPr>
                <a:t>Marie-Catherine CAUBEL </a:t>
              </a:r>
              <a:r>
                <a:rPr lang="fr-FR" sz="800" dirty="0">
                  <a:solidFill>
                    <a:prstClr val="black"/>
                  </a:solidFill>
                </a:rPr>
                <a:t>(90-38)</a:t>
              </a:r>
              <a:r>
                <a:rPr lang="fr-FR" altLang="fr-FR" sz="800" dirty="0">
                  <a:solidFill>
                    <a:prstClr val="black"/>
                  </a:solidFill>
                </a:rPr>
                <a:t>  </a:t>
              </a:r>
              <a:r>
                <a:rPr lang="fr-FR" altLang="fr-FR" sz="800" b="1" dirty="0">
                  <a:solidFill>
                    <a:prstClr val="black"/>
                  </a:solidFill>
                </a:rPr>
                <a:t>DARP</a:t>
              </a:r>
              <a:endParaRPr lang="fr-FR" altLang="fr-FR" sz="800" b="1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3" name="AutoShape 30">
              <a:extLst>
                <a:ext uri="{FF2B5EF4-FFF2-40B4-BE49-F238E27FC236}">
                  <a16:creationId xmlns:a16="http://schemas.microsoft.com/office/drawing/2014/main" id="{2C9DD336-05A7-4628-AA6E-65FB8CB805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886104">
              <a:off x="2345529" y="2050676"/>
              <a:ext cx="2191733" cy="2199748"/>
            </a:xfrm>
            <a:custGeom>
              <a:avLst/>
              <a:gdLst>
                <a:gd name="G0" fmla="+- 6480 0 0"/>
                <a:gd name="G1" fmla="+- 8640 0 0"/>
                <a:gd name="G2" fmla="+- 4320 0 0"/>
                <a:gd name="G3" fmla="+- 21600 0 6480"/>
                <a:gd name="G4" fmla="+- 21600 0 8640"/>
                <a:gd name="G5" fmla="+- 21600 0 4320"/>
                <a:gd name="G6" fmla="+- 6480 0 10800"/>
                <a:gd name="G7" fmla="+- 8640 0 10800"/>
                <a:gd name="G8" fmla="*/ G7 4320 G6"/>
                <a:gd name="G9" fmla="+- 21600 0 G8"/>
                <a:gd name="T0" fmla="*/ G8 w 21600"/>
                <a:gd name="T1" fmla="*/ G1 h 21600"/>
                <a:gd name="T2" fmla="*/ G9 w 21600"/>
                <a:gd name="T3" fmla="*/ G4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10800" y="0"/>
                  </a:moveTo>
                  <a:lnTo>
                    <a:pt x="6480" y="4320"/>
                  </a:lnTo>
                  <a:lnTo>
                    <a:pt x="8640" y="4320"/>
                  </a:lnTo>
                  <a:lnTo>
                    <a:pt x="8640" y="8640"/>
                  </a:lnTo>
                  <a:lnTo>
                    <a:pt x="4320" y="8640"/>
                  </a:lnTo>
                  <a:lnTo>
                    <a:pt x="4320" y="6480"/>
                  </a:lnTo>
                  <a:lnTo>
                    <a:pt x="0" y="10800"/>
                  </a:lnTo>
                  <a:lnTo>
                    <a:pt x="4320" y="15120"/>
                  </a:lnTo>
                  <a:lnTo>
                    <a:pt x="4320" y="12960"/>
                  </a:lnTo>
                  <a:lnTo>
                    <a:pt x="8640" y="12960"/>
                  </a:lnTo>
                  <a:lnTo>
                    <a:pt x="8640" y="17280"/>
                  </a:lnTo>
                  <a:lnTo>
                    <a:pt x="6480" y="17280"/>
                  </a:lnTo>
                  <a:lnTo>
                    <a:pt x="10800" y="21600"/>
                  </a:lnTo>
                  <a:lnTo>
                    <a:pt x="15120" y="17280"/>
                  </a:lnTo>
                  <a:lnTo>
                    <a:pt x="12960" y="17280"/>
                  </a:lnTo>
                  <a:lnTo>
                    <a:pt x="12960" y="12960"/>
                  </a:lnTo>
                  <a:lnTo>
                    <a:pt x="17280" y="12960"/>
                  </a:lnTo>
                  <a:lnTo>
                    <a:pt x="17280" y="15120"/>
                  </a:lnTo>
                  <a:lnTo>
                    <a:pt x="21600" y="10800"/>
                  </a:lnTo>
                  <a:lnTo>
                    <a:pt x="17280" y="6480"/>
                  </a:lnTo>
                  <a:lnTo>
                    <a:pt x="17280" y="8640"/>
                  </a:lnTo>
                  <a:lnTo>
                    <a:pt x="12960" y="8640"/>
                  </a:lnTo>
                  <a:lnTo>
                    <a:pt x="12960" y="4320"/>
                  </a:lnTo>
                  <a:lnTo>
                    <a:pt x="15120" y="4320"/>
                  </a:lnTo>
                  <a:close/>
                </a:path>
              </a:pathLst>
            </a:custGeom>
            <a:noFill/>
            <a:ln w="25400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34" name="AutoShape 31">
              <a:extLst>
                <a:ext uri="{FF2B5EF4-FFF2-40B4-BE49-F238E27FC236}">
                  <a16:creationId xmlns:a16="http://schemas.microsoft.com/office/drawing/2014/main" id="{C95CDAEA-150F-4AA0-AF28-4343E90BE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35455" y="-688241"/>
              <a:ext cx="1138582" cy="123939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1750" algn="in">
              <a:solidFill>
                <a:srgbClr val="203F5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8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Mission Régionale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8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d’Inspection,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8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de Contrôle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8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et d’Expertise (MRICE)</a:t>
              </a:r>
            </a:p>
            <a:p>
              <a:pPr algn="ctr" eaLnBrk="0" fontAlgn="base" hangingPunct="0">
                <a:spcBef>
                  <a:spcPts val="300"/>
                </a:spcBef>
                <a:spcAft>
                  <a:spcPct val="0"/>
                </a:spcAft>
              </a:pPr>
              <a:r>
                <a:rPr lang="fr-FR" altLang="fr-FR" sz="7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Gaëlle NUYTTENS</a:t>
              </a:r>
            </a:p>
            <a:p>
              <a:pPr algn="ctr" eaLnBrk="0" fontAlgn="base" hangingPunct="0">
                <a:spcAft>
                  <a:spcPct val="0"/>
                </a:spcAft>
              </a:pPr>
              <a:r>
                <a:rPr lang="fr-FR" altLang="fr-FR" sz="7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(90-32)</a:t>
              </a:r>
            </a:p>
            <a:p>
              <a:pPr algn="ctr" eaLnBrk="0" fontAlgn="base" hangingPunct="0">
                <a:spcAft>
                  <a:spcPct val="0"/>
                </a:spcAft>
              </a:pPr>
              <a:r>
                <a:rPr lang="fr-FR" altLang="fr-FR" sz="7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XX</a:t>
              </a:r>
            </a:p>
          </p:txBody>
        </p:sp>
        <p:cxnSp>
          <p:nvCxnSpPr>
            <p:cNvPr id="35" name="AutoShape 32">
              <a:extLst>
                <a:ext uri="{FF2B5EF4-FFF2-40B4-BE49-F238E27FC236}">
                  <a16:creationId xmlns:a16="http://schemas.microsoft.com/office/drawing/2014/main" id="{B7CF4B6A-0D72-4FC9-BCFF-CB00B0A97448}"/>
                </a:ext>
              </a:extLst>
            </p:cNvPr>
            <p:cNvCxnSpPr>
              <a:cxnSpLocks noChangeShapeType="1"/>
              <a:stCxn id="40" idx="2"/>
              <a:endCxn id="59" idx="0"/>
            </p:cNvCxnSpPr>
            <p:nvPr/>
          </p:nvCxnSpPr>
          <p:spPr bwMode="auto">
            <a:xfrm>
              <a:off x="38720" y="-851469"/>
              <a:ext cx="1281101" cy="198964"/>
            </a:xfrm>
            <a:prstGeom prst="straightConnector1">
              <a:avLst/>
            </a:prstGeom>
            <a:noFill/>
            <a:ln w="28575" algn="ctr">
              <a:solidFill>
                <a:srgbClr val="203F55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  <p:sp>
          <p:nvSpPr>
            <p:cNvPr id="36" name="AutoShape 33">
              <a:extLst>
                <a:ext uri="{FF2B5EF4-FFF2-40B4-BE49-F238E27FC236}">
                  <a16:creationId xmlns:a16="http://schemas.microsoft.com/office/drawing/2014/main" id="{EAF11B5C-4955-414F-B366-036958C9D7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90688" y="3043490"/>
              <a:ext cx="2281237" cy="1252301"/>
            </a:xfrm>
            <a:prstGeom prst="roundRect">
              <a:avLst>
                <a:gd name="adj" fmla="val 16667"/>
              </a:avLst>
            </a:pr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in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x="0" sy="0" algn="ctr" rotWithShape="0">
                      <a:srgbClr val="602826">
                        <a:alpha val="0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ts val="400"/>
                </a:spcAft>
              </a:pPr>
              <a:r>
                <a:rPr lang="fr-FR" altLang="fr-FR" sz="9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Unité régionale d’appui </a:t>
              </a:r>
            </a:p>
            <a:p>
              <a:pPr algn="ctr" eaLnBrk="0" fontAlgn="base" hangingPunct="0">
                <a:spcBef>
                  <a:spcPct val="0"/>
                </a:spcBef>
              </a:pPr>
              <a:r>
                <a:rPr lang="fr-FR" altLang="fr-FR" sz="9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et de contrôle du travail illégal (URACTI)</a:t>
              </a:r>
            </a:p>
            <a:p>
              <a:pPr algn="ctr" eaLnBrk="0" fontAlgn="base" hangingPunct="0"/>
              <a:r>
                <a:rPr lang="fr-FR" altLang="fr-FR" sz="8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Catherine LEBOTLAN</a:t>
              </a:r>
              <a:r>
                <a:rPr lang="fr-FR" altLang="fr-FR" sz="900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fr-FR" sz="900" dirty="0">
                  <a:solidFill>
                    <a:srgbClr val="000000"/>
                  </a:solidFill>
                </a:rPr>
                <a:t>(90-03)</a:t>
              </a:r>
            </a:p>
            <a:p>
              <a:pPr algn="ctr" eaLnBrk="0" fontAlgn="base" hangingPunct="0">
                <a:spcBef>
                  <a:spcPts val="300"/>
                </a:spcBef>
              </a:pPr>
              <a:r>
                <a:rPr lang="fr-FR" altLang="fr-FR" sz="800" b="1" dirty="0">
                  <a:solidFill>
                    <a:srgbClr val="000000"/>
                  </a:solidFill>
                </a:rPr>
                <a:t>Nathalie CHEVROTON-GROSSBERY</a:t>
              </a:r>
            </a:p>
            <a:p>
              <a:pPr algn="ctr" eaLnBrk="0" fontAlgn="base" hangingPunct="0">
                <a:spcBef>
                  <a:spcPts val="300"/>
                </a:spcBef>
              </a:pPr>
              <a:r>
                <a:rPr lang="fr-FR" altLang="fr-FR" sz="800" b="1" dirty="0">
                  <a:solidFill>
                    <a:srgbClr val="000000"/>
                  </a:solidFill>
                </a:rPr>
                <a:t>Francis MASCIA </a:t>
              </a:r>
              <a:r>
                <a:rPr lang="fr-FR" altLang="fr-FR" sz="800" dirty="0">
                  <a:solidFill>
                    <a:srgbClr val="000000"/>
                  </a:solidFill>
                </a:rPr>
                <a:t>(9069) </a:t>
              </a:r>
            </a:p>
            <a:p>
              <a:pPr algn="ctr" eaLnBrk="0" fontAlgn="base" hangingPunct="0">
                <a:spcBef>
                  <a:spcPts val="300"/>
                </a:spcBef>
              </a:pPr>
              <a:endParaRPr lang="fr-FR" altLang="fr-FR" sz="900" b="1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37" name="AutoShape 34">
              <a:extLst>
                <a:ext uri="{FF2B5EF4-FFF2-40B4-BE49-F238E27FC236}">
                  <a16:creationId xmlns:a16="http://schemas.microsoft.com/office/drawing/2014/main" id="{DF5EDA29-3817-46DB-B4AF-9EA19EB1316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2324101" y="5014154"/>
              <a:ext cx="185738" cy="1957387"/>
            </a:xfrm>
            <a:prstGeom prst="bentConnector3">
              <a:avLst>
                <a:gd name="adj1" fmla="val 50000"/>
              </a:avLst>
            </a:prstGeom>
            <a:noFill/>
            <a:ln w="25400">
              <a:solidFill>
                <a:srgbClr val="203F55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  <p:cxnSp>
          <p:nvCxnSpPr>
            <p:cNvPr id="38" name="AutoShape 35">
              <a:extLst>
                <a:ext uri="{FF2B5EF4-FFF2-40B4-BE49-F238E27FC236}">
                  <a16:creationId xmlns:a16="http://schemas.microsoft.com/office/drawing/2014/main" id="{627760F7-8B12-4F9B-9ECE-6080AB4A040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4240213" y="5055429"/>
              <a:ext cx="185738" cy="1874837"/>
            </a:xfrm>
            <a:prstGeom prst="bentConnector3">
              <a:avLst>
                <a:gd name="adj1" fmla="val 50000"/>
              </a:avLst>
            </a:prstGeom>
            <a:noFill/>
            <a:ln w="25400" algn="ctr">
              <a:solidFill>
                <a:srgbClr val="203F55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1BB18E6C-B486-40DA-ACD2-C779A4AAE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514" y="720724"/>
              <a:ext cx="5519364" cy="982339"/>
            </a:xfrm>
            <a:prstGeom prst="rect">
              <a:avLst/>
            </a:prstGeom>
            <a:solidFill>
              <a:srgbClr val="203F5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in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x="0" sy="0" algn="ctr" rotWithShape="0">
                      <a:srgbClr val="868686">
                        <a:alpha val="0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ts val="500"/>
                </a:spcAft>
              </a:pPr>
              <a:r>
                <a:rPr lang="fr-FR" altLang="fr-FR" sz="1400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Pôle Entreprises, Emploi </a:t>
              </a:r>
              <a:r>
                <a:rPr lang="fr-FR" altLang="fr-FR" sz="1400">
                  <a:solidFill>
                    <a:srgbClr val="FFFFFF"/>
                  </a:solidFill>
                  <a:latin typeface="Century Gothic" panose="020B0502020202020204" pitchFamily="34" charset="0"/>
                </a:rPr>
                <a:t>, Economie </a:t>
              </a:r>
              <a:r>
                <a:rPr lang="fr-FR" altLang="fr-FR" sz="1400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et Solidarités (P3E-S)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500"/>
                </a:spcAft>
              </a:pPr>
              <a:r>
                <a:rPr lang="fr-FR" altLang="fr-FR" sz="900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XX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200"/>
                </a:spcAft>
              </a:pPr>
              <a:r>
                <a:rPr lang="fr-FR" altLang="fr-FR" sz="900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lutte contre la pauvreté et la stratégie de l’enfance Gaëlle NUYTTENS (90-32)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200"/>
                </a:spcAft>
              </a:pPr>
              <a:r>
                <a:rPr lang="fr-FR" altLang="fr-FR" sz="700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Assistantes: Nathalie CALISTRI (9009) Yamina HAMICI (9045) Nathalie AMENGUAL (9062)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ts val="500"/>
                </a:spcAft>
              </a:pPr>
              <a:endParaRPr lang="fr-FR" altLang="fr-FR" sz="900" dirty="0">
                <a:solidFill>
                  <a:srgbClr val="FFFFFF"/>
                </a:solidFill>
                <a:latin typeface="Century Gothic" panose="020B050202020202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ts val="500"/>
                </a:spcAft>
              </a:pPr>
              <a:endParaRPr lang="fr-FR" altLang="fr-FR" sz="1400" dirty="0">
                <a:solidFill>
                  <a:srgbClr val="FFFFFF"/>
                </a:solidFill>
                <a:latin typeface="Century Gothic" panose="020B050202020202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ts val="400"/>
                </a:spcAft>
              </a:pPr>
              <a:endParaRPr lang="fr-FR" altLang="fr-FR" sz="1400" dirty="0">
                <a:solidFill>
                  <a:srgbClr val="FFFFFF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40" name="AutoShape 31">
            <a:extLst>
              <a:ext uri="{FF2B5EF4-FFF2-40B4-BE49-F238E27FC236}">
                <a16:creationId xmlns:a16="http://schemas.microsoft.com/office/drawing/2014/main" id="{C95CDAEA-150F-4AA0-AF28-4343E90BE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10" y="44624"/>
            <a:ext cx="2943444" cy="576064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1750" algn="in">
            <a:solidFill>
              <a:srgbClr val="203F55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200" dirty="0">
                <a:solidFill>
                  <a:srgbClr val="FFFFFF"/>
                </a:solidFill>
                <a:latin typeface="Century Gothic" panose="020B0502020202020204" pitchFamily="34" charset="0"/>
              </a:rPr>
              <a:t>Directeur Régional Délégué</a:t>
            </a:r>
          </a:p>
          <a:p>
            <a:pPr algn="ctr"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fr-FR" altLang="fr-FR" sz="1100" dirty="0">
                <a:solidFill>
                  <a:srgbClr val="FFFFFF"/>
                </a:solidFill>
                <a:latin typeface="Century Gothic" panose="020B0502020202020204" pitchFamily="34" charset="0"/>
              </a:rPr>
              <a:t>Richard KESSORI </a:t>
            </a:r>
            <a:r>
              <a:rPr lang="fr-FR" altLang="fr-FR" sz="900" dirty="0">
                <a:solidFill>
                  <a:srgbClr val="FFFFFF"/>
                </a:solidFill>
                <a:latin typeface="Century Gothic" panose="020B0502020202020204" pitchFamily="34" charset="0"/>
              </a:rPr>
              <a:t>(90-05)</a:t>
            </a:r>
            <a:endParaRPr lang="fr-FR" altLang="fr-FR" sz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AutoShape 31">
            <a:extLst>
              <a:ext uri="{FF2B5EF4-FFF2-40B4-BE49-F238E27FC236}">
                <a16:creationId xmlns:a16="http://schemas.microsoft.com/office/drawing/2014/main" id="{C95CDAEA-150F-4AA0-AF28-4343E90BE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5" y="764704"/>
            <a:ext cx="1232767" cy="119238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 algn="in">
            <a:solidFill>
              <a:srgbClr val="203F55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Service Régional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de Contrôle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de la formation Professionnelle (SRC)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7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Isabelle RIBES </a:t>
            </a:r>
            <a:r>
              <a:rPr lang="fr-FR" altLang="fr-FR" sz="800" dirty="0">
                <a:solidFill>
                  <a:srgbClr val="000000"/>
                </a:solidFill>
                <a:latin typeface="Century Gothic" panose="020B0502020202020204" pitchFamily="34" charset="0"/>
              </a:rPr>
              <a:t>(</a:t>
            </a:r>
            <a:r>
              <a:rPr lang="fr-FR" altLang="fr-FR" sz="700" dirty="0">
                <a:solidFill>
                  <a:srgbClr val="000000"/>
                </a:solidFill>
                <a:latin typeface="Century Gothic" panose="020B0502020202020204" pitchFamily="34" charset="0"/>
              </a:rPr>
              <a:t>90-18)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7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XX </a:t>
            </a:r>
            <a:r>
              <a:rPr lang="fr-FR" altLang="fr-FR" sz="700" dirty="0">
                <a:solidFill>
                  <a:srgbClr val="000000"/>
                </a:solidFill>
                <a:latin typeface="Century Gothic" panose="020B0502020202020204" pitchFamily="34" charset="0"/>
              </a:rPr>
              <a:t>(90-56)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7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Nathalie AMENGUAL </a:t>
            </a:r>
            <a:r>
              <a:rPr lang="fr-FR" altLang="fr-FR" sz="700" dirty="0">
                <a:solidFill>
                  <a:srgbClr val="000000"/>
                </a:solidFill>
                <a:latin typeface="Century Gothic" panose="020B0502020202020204" pitchFamily="34" charset="0"/>
              </a:rPr>
              <a:t>(9062)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7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endParaRPr lang="fr-FR" altLang="fr-FR" sz="7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3" name="AutoShape 6">
            <a:extLst>
              <a:ext uri="{FF2B5EF4-FFF2-40B4-BE49-F238E27FC236}">
                <a16:creationId xmlns:a16="http://schemas.microsoft.com/office/drawing/2014/main" id="{D8F818D1-431A-4564-B7F6-383E425A2980}"/>
              </a:ext>
            </a:extLst>
          </p:cNvPr>
          <p:cNvCxnSpPr>
            <a:cxnSpLocks noChangeShapeType="1"/>
            <a:endCxn id="27" idx="1"/>
          </p:cNvCxnSpPr>
          <p:nvPr/>
        </p:nvCxnSpPr>
        <p:spPr bwMode="auto">
          <a:xfrm>
            <a:off x="6257296" y="1268760"/>
            <a:ext cx="258920" cy="261958"/>
          </a:xfrm>
          <a:prstGeom prst="straightConnector1">
            <a:avLst/>
          </a:prstGeom>
          <a:noFill/>
          <a:ln w="28575" algn="ctr">
            <a:solidFill>
              <a:srgbClr val="203F55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46" name="AutoShape 6">
            <a:extLst>
              <a:ext uri="{FF2B5EF4-FFF2-40B4-BE49-F238E27FC236}">
                <a16:creationId xmlns:a16="http://schemas.microsoft.com/office/drawing/2014/main" id="{D8F818D1-431A-4564-B7F6-383E425A2980}"/>
              </a:ext>
            </a:extLst>
          </p:cNvPr>
          <p:cNvCxnSpPr>
            <a:cxnSpLocks noChangeShapeType="1"/>
            <a:stCxn id="40" idx="2"/>
          </p:cNvCxnSpPr>
          <p:nvPr/>
        </p:nvCxnSpPr>
        <p:spPr bwMode="auto">
          <a:xfrm flipH="1">
            <a:off x="323528" y="620688"/>
            <a:ext cx="1311804" cy="87772"/>
          </a:xfrm>
          <a:prstGeom prst="straightConnector1">
            <a:avLst/>
          </a:prstGeom>
          <a:noFill/>
          <a:ln w="28575" algn="ctr">
            <a:solidFill>
              <a:srgbClr val="203F55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55" name="AutoShape 6">
            <a:extLst>
              <a:ext uri="{FF2B5EF4-FFF2-40B4-BE49-F238E27FC236}">
                <a16:creationId xmlns:a16="http://schemas.microsoft.com/office/drawing/2014/main" id="{D8F818D1-431A-4564-B7F6-383E425A2980}"/>
              </a:ext>
            </a:extLst>
          </p:cNvPr>
          <p:cNvCxnSpPr>
            <a:cxnSpLocks noChangeShapeType="1"/>
            <a:stCxn id="40" idx="2"/>
          </p:cNvCxnSpPr>
          <p:nvPr/>
        </p:nvCxnSpPr>
        <p:spPr bwMode="auto">
          <a:xfrm>
            <a:off x="1635332" y="620688"/>
            <a:ext cx="0" cy="175545"/>
          </a:xfrm>
          <a:prstGeom prst="straightConnector1">
            <a:avLst/>
          </a:prstGeom>
          <a:noFill/>
          <a:ln w="28575" algn="ctr">
            <a:solidFill>
              <a:srgbClr val="203F55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59" name="AutoShape 31">
            <a:extLst>
              <a:ext uri="{FF2B5EF4-FFF2-40B4-BE49-F238E27FC236}">
                <a16:creationId xmlns:a16="http://schemas.microsoft.com/office/drawing/2014/main" id="{C95CDAEA-150F-4AA0-AF28-4343E90BE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752" y="796234"/>
            <a:ext cx="854711" cy="104829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 algn="in">
            <a:solidFill>
              <a:srgbClr val="203F55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Dialogue social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Qualité de vie au travail</a:t>
            </a:r>
          </a:p>
          <a:p>
            <a:pPr algn="ctr"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fr-FR" altLang="fr-FR" sz="7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Eva LEBERRE</a:t>
            </a:r>
          </a:p>
          <a:p>
            <a:pPr algn="ctr"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fr-FR" altLang="fr-FR" sz="700" dirty="0">
                <a:solidFill>
                  <a:srgbClr val="000000"/>
                </a:solidFill>
                <a:latin typeface="Century Gothic" panose="020B0502020202020204" pitchFamily="34" charset="0"/>
              </a:rPr>
              <a:t>(</a:t>
            </a:r>
            <a:r>
              <a:rPr lang="fr-FR" altLang="fr-FR" sz="700" dirty="0">
                <a:solidFill>
                  <a:srgbClr val="000000"/>
                </a:solidFill>
              </a:rPr>
              <a:t>90-35) </a:t>
            </a:r>
            <a:endParaRPr lang="fr-FR" altLang="fr-FR" sz="7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AutoShape 31">
            <a:extLst>
              <a:ext uri="{FF2B5EF4-FFF2-40B4-BE49-F238E27FC236}">
                <a16:creationId xmlns:a16="http://schemas.microsoft.com/office/drawing/2014/main" id="{C95CDAEA-150F-4AA0-AF28-4343E90BE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7226" y="802406"/>
            <a:ext cx="830717" cy="10352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 algn="in">
            <a:solidFill>
              <a:srgbClr val="203F55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Contrôle Interne</a:t>
            </a:r>
          </a:p>
          <a:p>
            <a:pPr algn="ctr"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fr-FR" altLang="fr-FR" sz="7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Pascale ALBERTINI</a:t>
            </a:r>
          </a:p>
          <a:p>
            <a:pPr algn="ctr"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fr-FR" sz="700" kern="1400" dirty="0">
                <a:solidFill>
                  <a:srgbClr val="000000"/>
                </a:solidFill>
              </a:rPr>
              <a:t>(</a:t>
            </a:r>
            <a:r>
              <a:rPr lang="fr-FR" sz="700" dirty="0">
                <a:solidFill>
                  <a:srgbClr val="000000"/>
                </a:solidFill>
                <a:latin typeface="Century Gothic" panose="020B0502020202020204" pitchFamily="34" charset="0"/>
              </a:rPr>
              <a:t>90-10)</a:t>
            </a:r>
          </a:p>
          <a:p>
            <a:pPr algn="ctr" eaLnBrk="0" fontAlgn="base" hangingPunct="0">
              <a:spcBef>
                <a:spcPts val="300"/>
              </a:spcBef>
              <a:spcAft>
                <a:spcPct val="0"/>
              </a:spcAft>
            </a:pPr>
            <a:endParaRPr lang="fr-FR" altLang="fr-FR" sz="8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5" name="AutoShape 32">
            <a:extLst>
              <a:ext uri="{FF2B5EF4-FFF2-40B4-BE49-F238E27FC236}">
                <a16:creationId xmlns:a16="http://schemas.microsoft.com/office/drawing/2014/main" id="{B7CF4B6A-0D72-4FC9-BCFF-CB00B0A97448}"/>
              </a:ext>
            </a:extLst>
          </p:cNvPr>
          <p:cNvCxnSpPr>
            <a:cxnSpLocks noChangeShapeType="1"/>
            <a:stCxn id="40" idx="2"/>
            <a:endCxn id="79" idx="0"/>
          </p:cNvCxnSpPr>
          <p:nvPr/>
        </p:nvCxnSpPr>
        <p:spPr bwMode="auto">
          <a:xfrm>
            <a:off x="1635332" y="620688"/>
            <a:ext cx="2017253" cy="181718"/>
          </a:xfrm>
          <a:prstGeom prst="straightConnector1">
            <a:avLst/>
          </a:prstGeom>
          <a:noFill/>
          <a:ln w="28575" algn="ctr">
            <a:solidFill>
              <a:srgbClr val="203F55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2" name="ZoneTexte 1"/>
          <p:cNvSpPr txBox="1"/>
          <p:nvPr/>
        </p:nvSpPr>
        <p:spPr>
          <a:xfrm>
            <a:off x="35496" y="6597352"/>
            <a:ext cx="1350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err="1">
                <a:solidFill>
                  <a:prstClr val="black"/>
                </a:solidFill>
              </a:rPr>
              <a:t>MaJ</a:t>
            </a:r>
            <a:r>
              <a:rPr lang="fr-FR" sz="800" dirty="0">
                <a:solidFill>
                  <a:prstClr val="black"/>
                </a:solidFill>
              </a:rPr>
              <a:t> 01/07/2023</a:t>
            </a:r>
          </a:p>
        </p:txBody>
      </p:sp>
      <p:sp>
        <p:nvSpPr>
          <p:cNvPr id="50" name="AutoShape 11">
            <a:extLst>
              <a:ext uri="{FF2B5EF4-FFF2-40B4-BE49-F238E27FC236}">
                <a16:creationId xmlns:a16="http://schemas.microsoft.com/office/drawing/2014/main" id="{70A66005-BFCE-4CC7-9F64-F922AFD0C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216" y="31697"/>
            <a:ext cx="2592287" cy="114765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 algn="in">
            <a:solidFill>
              <a:srgbClr val="203F55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Secrétariat Général</a:t>
            </a:r>
          </a:p>
          <a:p>
            <a:pPr algn="ctr"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fr-FR" altLang="fr-FR" sz="1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Denis CONSTANT </a:t>
            </a:r>
            <a:r>
              <a:rPr lang="fr-FR" altLang="fr-FR" sz="800" dirty="0">
                <a:solidFill>
                  <a:srgbClr val="000000"/>
                </a:solidFill>
                <a:latin typeface="Century Gothic" panose="020B0502020202020204" pitchFamily="34" charset="0"/>
              </a:rPr>
              <a:t>(90-63)</a:t>
            </a:r>
          </a:p>
          <a:p>
            <a:pPr algn="ctr"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fr-FR" altLang="fr-FR" sz="7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Département RH Christine RIVES </a:t>
            </a:r>
            <a:r>
              <a:rPr lang="fr-FR" altLang="fr-FR" sz="700" dirty="0">
                <a:solidFill>
                  <a:srgbClr val="000000"/>
                </a:solidFill>
                <a:latin typeface="Century Gothic" panose="020B0502020202020204" pitchFamily="34" charset="0"/>
              </a:rPr>
              <a:t>(9007)</a:t>
            </a:r>
          </a:p>
          <a:p>
            <a:pPr algn="ctr"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fr-FR" altLang="fr-FR" sz="7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Département informatique Christophe GRAZIANI </a:t>
            </a:r>
            <a:r>
              <a:rPr lang="fr-FR" altLang="fr-FR" sz="700" dirty="0">
                <a:solidFill>
                  <a:srgbClr val="000000"/>
                </a:solidFill>
                <a:latin typeface="Century Gothic" panose="020B0502020202020204" pitchFamily="34" charset="0"/>
              </a:rPr>
              <a:t>(9031) </a:t>
            </a:r>
          </a:p>
          <a:p>
            <a:pPr algn="ctr"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fr-FR" altLang="fr-FR" sz="7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Département logistique et finances </a:t>
            </a:r>
          </a:p>
          <a:p>
            <a:pPr algn="ctr"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fr-FR" altLang="fr-FR" sz="7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Marie-Hélène MELGRANI </a:t>
            </a:r>
            <a:r>
              <a:rPr lang="fr-FR" altLang="fr-FR" sz="700" dirty="0">
                <a:solidFill>
                  <a:srgbClr val="000000"/>
                </a:solidFill>
                <a:latin typeface="Century Gothic" panose="020B0502020202020204" pitchFamily="34" charset="0"/>
              </a:rPr>
              <a:t>(9002)</a:t>
            </a:r>
          </a:p>
        </p:txBody>
      </p:sp>
      <p:sp>
        <p:nvSpPr>
          <p:cNvPr id="48" name="AutoShape 33">
            <a:extLst>
              <a:ext uri="{FF2B5EF4-FFF2-40B4-BE49-F238E27FC236}">
                <a16:creationId xmlns:a16="http://schemas.microsoft.com/office/drawing/2014/main" id="{EAF11B5C-4955-414F-B366-036958C9D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84" y="5993565"/>
            <a:ext cx="2015336" cy="531779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ts val="400"/>
              </a:spcAft>
            </a:pPr>
            <a:r>
              <a:rPr lang="fr-FR" altLang="fr-FR" sz="1000" b="1" i="1" dirty="0">
                <a:solidFill>
                  <a:srgbClr val="000000"/>
                </a:solidFill>
                <a:latin typeface="Century Gothic" panose="020B0502020202020204" pitchFamily="34" charset="0"/>
              </a:rPr>
              <a:t>DREETS de Corse</a:t>
            </a:r>
          </a:p>
          <a:p>
            <a:pPr algn="ctr" eaLnBrk="0" fontAlgn="base" hangingPunct="0">
              <a:spcBef>
                <a:spcPct val="0"/>
              </a:spcBef>
              <a:spcAft>
                <a:spcPts val="400"/>
              </a:spcAft>
            </a:pPr>
            <a:r>
              <a:rPr lang="fr-FR" altLang="fr-FR" sz="1000" b="1" i="1" dirty="0">
                <a:solidFill>
                  <a:srgbClr val="000000"/>
                </a:solidFill>
                <a:latin typeface="Century Gothic" panose="020B0502020202020204" pitchFamily="34" charset="0"/>
              </a:rPr>
              <a:t>Accueil: 04 95 23 90 00</a:t>
            </a:r>
            <a:endParaRPr lang="fr-FR" altLang="fr-FR" sz="1000" b="1" i="1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1846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519</Words>
  <Application>Microsoft Office PowerPoint</Application>
  <PresentationFormat>Affichage à l'écran (4:3)</PresentationFormat>
  <Paragraphs>126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Thème Office</vt:lpstr>
      <vt:lpstr>Présentation PowerPoint</vt:lpstr>
    </vt:vector>
  </TitlesOfParts>
  <Company>Ministères Chargés des Affaires Sociales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DE-MOURA Isabel (DR-CORSE)</dc:creator>
  <cp:lastModifiedBy>DE-MOURA, Isabel (DREETS-CORSE)</cp:lastModifiedBy>
  <cp:revision>14</cp:revision>
  <dcterms:created xsi:type="dcterms:W3CDTF">2022-09-08T18:02:47Z</dcterms:created>
  <dcterms:modified xsi:type="dcterms:W3CDTF">2023-08-28T13:25:08Z</dcterms:modified>
</cp:coreProperties>
</file>